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70" r:id="rId6"/>
    <p:sldId id="257" r:id="rId7"/>
    <p:sldId id="271" r:id="rId8"/>
    <p:sldId id="272" r:id="rId9"/>
    <p:sldId id="273" r:id="rId10"/>
    <p:sldId id="268" r:id="rId11"/>
    <p:sldId id="259" r:id="rId12"/>
    <p:sldId id="265" r:id="rId13"/>
    <p:sldId id="260" r:id="rId14"/>
    <p:sldId id="261" r:id="rId15"/>
    <p:sldId id="262" r:id="rId16"/>
    <p:sldId id="263" r:id="rId17"/>
    <p:sldId id="274" r:id="rId18"/>
    <p:sldId id="277" r:id="rId19"/>
    <p:sldId id="264" r:id="rId20"/>
    <p:sldId id="266" r:id="rId21"/>
    <p:sldId id="278" r:id="rId22"/>
    <p:sldId id="267"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20" autoAdjust="0"/>
  </p:normalViewPr>
  <p:slideViewPr>
    <p:cSldViewPr snapToGrid="0">
      <p:cViewPr varScale="1">
        <p:scale>
          <a:sx n="105" d="100"/>
          <a:sy n="105"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4800" b="0" i="0" u="none" strike="noStrike" kern="1200" spc="0" baseline="0">
                <a:solidFill>
                  <a:schemeClr val="tx1">
                    <a:lumMod val="65000"/>
                    <a:lumOff val="35000"/>
                  </a:schemeClr>
                </a:solidFill>
                <a:latin typeface="+mn-lt"/>
                <a:ea typeface="+mn-ea"/>
                <a:cs typeface="+mn-cs"/>
              </a:defRPr>
            </a:pPr>
            <a:r>
              <a:rPr lang="en-US" sz="4000" b="0" i="0" u="none" strike="noStrike" cap="all" baseline="0" dirty="0">
                <a:effectLst/>
              </a:rPr>
              <a:t>STAGE QL Scores (Averages) for MECC graduates from 2020 - 2023</a:t>
            </a:r>
            <a:endParaRPr lang="en-US" sz="4000" dirty="0"/>
          </a:p>
        </c:rich>
      </c:tx>
      <c:layout>
        <c:manualLayout>
          <c:xMode val="edge"/>
          <c:yMode val="edge"/>
          <c:x val="0.10314585028533844"/>
          <c:y val="2.4691358024691357E-2"/>
        </c:manualLayout>
      </c:layout>
      <c:overlay val="0"/>
      <c:spPr>
        <a:noFill/>
        <a:ln>
          <a:noFill/>
        </a:ln>
        <a:effectLst/>
      </c:spPr>
      <c:txPr>
        <a:bodyPr rot="0" spcFirstLastPara="1" vertOverflow="ellipsis" vert="horz" wrap="square" anchor="ctr" anchorCtr="1"/>
        <a:lstStyle/>
        <a:p>
          <a:pPr algn="ctr">
            <a:defRPr sz="4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307058848028948E-2"/>
          <c:y val="0.39301374177542875"/>
          <c:w val="0.95999120738764543"/>
          <c:h val="0.49899808003451623"/>
        </c:manualLayout>
      </c:layout>
      <c:lineChart>
        <c:grouping val="standard"/>
        <c:varyColors val="0"/>
        <c:ser>
          <c:idx val="0"/>
          <c:order val="0"/>
          <c:tx>
            <c:strRef>
              <c:f>Sheet1!$B$1</c:f>
              <c:strCache>
                <c:ptCount val="1"/>
                <c:pt idx="0">
                  <c:v>Graduate Target Results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2020 - 2021</c:v>
                </c:pt>
                <c:pt idx="1">
                  <c:v>2021 - 2022</c:v>
                </c:pt>
                <c:pt idx="2">
                  <c:v>2022 - 2023</c:v>
                </c:pt>
              </c:strCache>
            </c:strRef>
          </c:cat>
          <c:val>
            <c:numRef>
              <c:f>Sheet1!$B$2:$B$4</c:f>
              <c:numCache>
                <c:formatCode>General</c:formatCode>
                <c:ptCount val="3"/>
                <c:pt idx="0">
                  <c:v>4.0999999999999996</c:v>
                </c:pt>
                <c:pt idx="1">
                  <c:v>4.3</c:v>
                </c:pt>
                <c:pt idx="2">
                  <c:v>4.5999999999999996</c:v>
                </c:pt>
              </c:numCache>
            </c:numRef>
          </c:val>
          <c:smooth val="0"/>
          <c:extLst>
            <c:ext xmlns:c16="http://schemas.microsoft.com/office/drawing/2014/chart" uri="{C3380CC4-5D6E-409C-BE32-E72D297353CC}">
              <c16:uniqueId val="{00000000-A303-4F64-BFB3-70B3499E1B3F}"/>
            </c:ext>
          </c:extLst>
        </c:ser>
        <c:ser>
          <c:idx val="1"/>
          <c:order val="1"/>
          <c:tx>
            <c:strRef>
              <c:f>Sheet1!$C$1</c:f>
              <c:strCache>
                <c:ptCount val="1"/>
                <c:pt idx="0">
                  <c:v>Graduate Actual Results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2020 - 2021</c:v>
                </c:pt>
                <c:pt idx="1">
                  <c:v>2021 - 2022</c:v>
                </c:pt>
                <c:pt idx="2">
                  <c:v>2022 - 2023</c:v>
                </c:pt>
              </c:strCache>
            </c:strRef>
          </c:cat>
          <c:val>
            <c:numRef>
              <c:f>Sheet1!$C$2:$C$4</c:f>
              <c:numCache>
                <c:formatCode>General</c:formatCode>
                <c:ptCount val="3"/>
                <c:pt idx="0">
                  <c:v>5.9</c:v>
                </c:pt>
                <c:pt idx="1">
                  <c:v>5.4</c:v>
                </c:pt>
                <c:pt idx="2">
                  <c:v>6.2</c:v>
                </c:pt>
              </c:numCache>
            </c:numRef>
          </c:val>
          <c:smooth val="0"/>
          <c:extLst>
            <c:ext xmlns:c16="http://schemas.microsoft.com/office/drawing/2014/chart" uri="{C3380CC4-5D6E-409C-BE32-E72D297353CC}">
              <c16:uniqueId val="{00000001-A303-4F64-BFB3-70B3499E1B3F}"/>
            </c:ext>
          </c:extLst>
        </c:ser>
        <c:dLbls>
          <c:dLblPos val="t"/>
          <c:showLegendKey val="0"/>
          <c:showVal val="1"/>
          <c:showCatName val="0"/>
          <c:showSerName val="0"/>
          <c:showPercent val="0"/>
          <c:showBubbleSize val="0"/>
        </c:dLbls>
        <c:marker val="1"/>
        <c:smooth val="0"/>
        <c:axId val="831985024"/>
        <c:axId val="777935168"/>
      </c:lineChart>
      <c:catAx>
        <c:axId val="83198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7935168"/>
        <c:crosses val="autoZero"/>
        <c:auto val="1"/>
        <c:lblAlgn val="ctr"/>
        <c:lblOffset val="100"/>
        <c:noMultiLvlLbl val="0"/>
      </c:catAx>
      <c:valAx>
        <c:axId val="77793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985024"/>
        <c:crosses val="autoZero"/>
        <c:crossBetween val="between"/>
      </c:valAx>
      <c:spPr>
        <a:noFill/>
        <a:ln>
          <a:noFill/>
        </a:ln>
        <a:effectLst/>
      </c:spPr>
    </c:plotArea>
    <c:legend>
      <c:legendPos val="t"/>
      <c:layout>
        <c:manualLayout>
          <c:xMode val="edge"/>
          <c:yMode val="edge"/>
          <c:x val="0.21400338371252861"/>
          <c:y val="0.27088477366255143"/>
          <c:w val="0.55354388230621965"/>
          <c:h val="5.71094585399047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800" b="0" i="0" u="none" strike="noStrike" kern="1200" spc="0" baseline="0">
                <a:solidFill>
                  <a:schemeClr val="tx1">
                    <a:lumMod val="65000"/>
                    <a:lumOff val="35000"/>
                  </a:schemeClr>
                </a:solidFill>
                <a:latin typeface="+mn-lt"/>
                <a:ea typeface="+mn-ea"/>
                <a:cs typeface="+mn-cs"/>
              </a:defRPr>
            </a:pPr>
            <a:r>
              <a:rPr lang="en-US" sz="4400" dirty="0">
                <a:effectLst/>
              </a:rPr>
              <a:t>Quantitative Literacy Rubric  Targets and Actual Averages for 2020-2023</a:t>
            </a:r>
          </a:p>
        </c:rich>
      </c:tx>
      <c:layout>
        <c:manualLayout>
          <c:xMode val="edge"/>
          <c:yMode val="edge"/>
          <c:x val="0.13284066054243221"/>
          <c:y val="7.1781724958798726E-4"/>
        </c:manualLayout>
      </c:layout>
      <c:overlay val="0"/>
      <c:spPr>
        <a:noFill/>
        <a:ln>
          <a:noFill/>
        </a:ln>
        <a:effectLst/>
      </c:spPr>
      <c:txPr>
        <a:bodyPr rot="0" spcFirstLastPara="1" vertOverflow="ellipsis" vert="horz" wrap="square" anchor="ctr" anchorCtr="1"/>
        <a:lstStyle/>
        <a:p>
          <a:pPr>
            <a:defRPr sz="4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307058848028948E-2"/>
          <c:y val="0.39301374177542875"/>
          <c:w val="0.95999120738764543"/>
          <c:h val="0.49899808003451623"/>
        </c:manualLayout>
      </c:layout>
      <c:lineChart>
        <c:grouping val="standard"/>
        <c:varyColors val="0"/>
        <c:ser>
          <c:idx val="0"/>
          <c:order val="0"/>
          <c:tx>
            <c:strRef>
              <c:f>Sheet1!$B$1</c:f>
              <c:strCache>
                <c:ptCount val="1"/>
                <c:pt idx="0">
                  <c:v>QL VALUE Rubric Target for Applicable Dimensions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2020 - 2021</c:v>
                </c:pt>
                <c:pt idx="1">
                  <c:v>2021 - 2022</c:v>
                </c:pt>
                <c:pt idx="2">
                  <c:v>2022 - 2023</c:v>
                </c:pt>
              </c:strCache>
            </c:strRef>
          </c:cat>
          <c:val>
            <c:numRef>
              <c:f>Sheet1!$B$2:$B$4</c:f>
              <c:numCache>
                <c:formatCode>General</c:formatCode>
                <c:ptCount val="3"/>
                <c:pt idx="0">
                  <c:v>2.4</c:v>
                </c:pt>
                <c:pt idx="1">
                  <c:v>2.0499999999999998</c:v>
                </c:pt>
                <c:pt idx="2">
                  <c:v>2.16</c:v>
                </c:pt>
              </c:numCache>
            </c:numRef>
          </c:val>
          <c:smooth val="0"/>
          <c:extLst>
            <c:ext xmlns:c16="http://schemas.microsoft.com/office/drawing/2014/chart" uri="{C3380CC4-5D6E-409C-BE32-E72D297353CC}">
              <c16:uniqueId val="{00000000-A303-4F64-BFB3-70B3499E1B3F}"/>
            </c:ext>
          </c:extLst>
        </c:ser>
        <c:ser>
          <c:idx val="1"/>
          <c:order val="1"/>
          <c:tx>
            <c:strRef>
              <c:f>Sheet1!$C$1</c:f>
              <c:strCache>
                <c:ptCount val="1"/>
                <c:pt idx="0">
                  <c:v>QL VALUE Rubric Results Applicable Dimensions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2020 - 2021</c:v>
                </c:pt>
                <c:pt idx="1">
                  <c:v>2021 - 2022</c:v>
                </c:pt>
                <c:pt idx="2">
                  <c:v>2022 - 2023</c:v>
                </c:pt>
              </c:strCache>
            </c:strRef>
          </c:cat>
          <c:val>
            <c:numRef>
              <c:f>Sheet1!$C$2:$C$4</c:f>
              <c:numCache>
                <c:formatCode>General</c:formatCode>
                <c:ptCount val="3"/>
                <c:pt idx="0">
                  <c:v>3</c:v>
                </c:pt>
                <c:pt idx="1">
                  <c:v>2.8</c:v>
                </c:pt>
                <c:pt idx="2">
                  <c:v>3.27</c:v>
                </c:pt>
              </c:numCache>
            </c:numRef>
          </c:val>
          <c:smooth val="0"/>
          <c:extLst>
            <c:ext xmlns:c16="http://schemas.microsoft.com/office/drawing/2014/chart" uri="{C3380CC4-5D6E-409C-BE32-E72D297353CC}">
              <c16:uniqueId val="{00000001-A303-4F64-BFB3-70B3499E1B3F}"/>
            </c:ext>
          </c:extLst>
        </c:ser>
        <c:dLbls>
          <c:dLblPos val="t"/>
          <c:showLegendKey val="0"/>
          <c:showVal val="1"/>
          <c:showCatName val="0"/>
          <c:showSerName val="0"/>
          <c:showPercent val="0"/>
          <c:showBubbleSize val="0"/>
        </c:dLbls>
        <c:marker val="1"/>
        <c:smooth val="0"/>
        <c:axId val="831985024"/>
        <c:axId val="777935168"/>
      </c:lineChart>
      <c:catAx>
        <c:axId val="83198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7935168"/>
        <c:crosses val="autoZero"/>
        <c:auto val="1"/>
        <c:lblAlgn val="ctr"/>
        <c:lblOffset val="100"/>
        <c:noMultiLvlLbl val="0"/>
      </c:catAx>
      <c:valAx>
        <c:axId val="77793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985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3600" dirty="0">
                <a:effectLst/>
              </a:rPr>
              <a:t>STAGE</a:t>
            </a:r>
            <a:r>
              <a:rPr lang="en-US" sz="3600" baseline="0" dirty="0">
                <a:effectLst/>
              </a:rPr>
              <a:t> QL Scores (Averages) and QL Activities Scores (Averages) </a:t>
            </a:r>
            <a:r>
              <a:rPr lang="en-US" sz="3600" dirty="0">
                <a:effectLst/>
              </a:rPr>
              <a:t>for 2020-2023</a:t>
            </a:r>
          </a:p>
        </c:rich>
      </c:tx>
      <c:layout>
        <c:manualLayout>
          <c:xMode val="edge"/>
          <c:yMode val="edge"/>
          <c:x val="0.13284066054243221"/>
          <c:y val="7.1781724958798726E-4"/>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307058848028948E-2"/>
          <c:y val="0.39301374177542875"/>
          <c:w val="0.95999120738764543"/>
          <c:h val="0.42955364954380693"/>
        </c:manualLayout>
      </c:layout>
      <c:lineChart>
        <c:grouping val="standard"/>
        <c:varyColors val="0"/>
        <c:ser>
          <c:idx val="0"/>
          <c:order val="0"/>
          <c:tx>
            <c:strRef>
              <c:f>Sheet1!$B$1</c:f>
              <c:strCache>
                <c:ptCount val="1"/>
                <c:pt idx="0">
                  <c:v>QL Rubric Averages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2020 - 2021</c:v>
                </c:pt>
                <c:pt idx="1">
                  <c:v>2021 - 2022</c:v>
                </c:pt>
                <c:pt idx="2">
                  <c:v>2022 - 2023</c:v>
                </c:pt>
              </c:strCache>
            </c:strRef>
          </c:cat>
          <c:val>
            <c:numRef>
              <c:f>Sheet1!$B$2:$B$4</c:f>
              <c:numCache>
                <c:formatCode>General</c:formatCode>
                <c:ptCount val="3"/>
                <c:pt idx="0">
                  <c:v>3</c:v>
                </c:pt>
                <c:pt idx="1">
                  <c:v>2.8</c:v>
                </c:pt>
                <c:pt idx="2">
                  <c:v>3.27</c:v>
                </c:pt>
              </c:numCache>
            </c:numRef>
          </c:val>
          <c:smooth val="0"/>
          <c:extLst>
            <c:ext xmlns:c16="http://schemas.microsoft.com/office/drawing/2014/chart" uri="{C3380CC4-5D6E-409C-BE32-E72D297353CC}">
              <c16:uniqueId val="{00000000-A303-4F64-BFB3-70B3499E1B3F}"/>
            </c:ext>
          </c:extLst>
        </c:ser>
        <c:ser>
          <c:idx val="1"/>
          <c:order val="1"/>
          <c:tx>
            <c:strRef>
              <c:f>Sheet1!$C$1</c:f>
              <c:strCache>
                <c:ptCount val="1"/>
                <c:pt idx="0">
                  <c:v>STAGE QL Averages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2020 - 2021</c:v>
                </c:pt>
                <c:pt idx="1">
                  <c:v>2021 - 2022</c:v>
                </c:pt>
                <c:pt idx="2">
                  <c:v>2022 - 2023</c:v>
                </c:pt>
              </c:strCache>
            </c:strRef>
          </c:cat>
          <c:val>
            <c:numRef>
              <c:f>Sheet1!$C$2:$C$4</c:f>
              <c:numCache>
                <c:formatCode>General</c:formatCode>
                <c:ptCount val="3"/>
                <c:pt idx="0">
                  <c:v>5.9</c:v>
                </c:pt>
                <c:pt idx="1">
                  <c:v>5.4</c:v>
                </c:pt>
                <c:pt idx="2">
                  <c:v>6.2</c:v>
                </c:pt>
              </c:numCache>
            </c:numRef>
          </c:val>
          <c:smooth val="0"/>
          <c:extLst>
            <c:ext xmlns:c16="http://schemas.microsoft.com/office/drawing/2014/chart" uri="{C3380CC4-5D6E-409C-BE32-E72D297353CC}">
              <c16:uniqueId val="{00000001-A303-4F64-BFB3-70B3499E1B3F}"/>
            </c:ext>
          </c:extLst>
        </c:ser>
        <c:dLbls>
          <c:dLblPos val="t"/>
          <c:showLegendKey val="0"/>
          <c:showVal val="1"/>
          <c:showCatName val="0"/>
          <c:showSerName val="0"/>
          <c:showPercent val="0"/>
          <c:showBubbleSize val="0"/>
        </c:dLbls>
        <c:marker val="1"/>
        <c:smooth val="0"/>
        <c:axId val="831985024"/>
        <c:axId val="777935168"/>
      </c:lineChart>
      <c:catAx>
        <c:axId val="83198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7935168"/>
        <c:crosses val="autoZero"/>
        <c:auto val="1"/>
        <c:lblAlgn val="ctr"/>
        <c:lblOffset val="100"/>
        <c:noMultiLvlLbl val="0"/>
      </c:catAx>
      <c:valAx>
        <c:axId val="77793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985024"/>
        <c:crosses val="autoZero"/>
        <c:crossBetween val="between"/>
      </c:valAx>
      <c:spPr>
        <a:noFill/>
        <a:ln>
          <a:noFill/>
        </a:ln>
        <a:effectLst/>
      </c:spPr>
    </c:plotArea>
    <c:legend>
      <c:legendPos val="t"/>
      <c:layout>
        <c:manualLayout>
          <c:xMode val="edge"/>
          <c:yMode val="edge"/>
          <c:x val="0.25694854549431323"/>
          <c:y val="0.27311507936507934"/>
          <c:w val="0.46063985491396908"/>
          <c:h val="5.506983502062242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760" b="0" i="0" u="none" strike="noStrike" kern="1200" spc="0" baseline="0">
                <a:solidFill>
                  <a:schemeClr val="tx1">
                    <a:lumMod val="65000"/>
                    <a:lumOff val="35000"/>
                  </a:schemeClr>
                </a:solidFill>
                <a:latin typeface="+mn-lt"/>
                <a:ea typeface="+mn-ea"/>
                <a:cs typeface="+mn-cs"/>
              </a:defRPr>
            </a:pPr>
            <a:r>
              <a:rPr lang="en-US"/>
              <a:t>Participation Rates for QL Class Activities from 2020-2023</a:t>
            </a:r>
          </a:p>
        </c:rich>
      </c:tx>
      <c:overlay val="0"/>
      <c:spPr>
        <a:noFill/>
        <a:ln>
          <a:noFill/>
        </a:ln>
        <a:effectLst/>
      </c:spPr>
      <c:txPr>
        <a:bodyPr rot="0" spcFirstLastPara="1" vertOverflow="ellipsis" vert="horz" wrap="square" anchor="ctr" anchorCtr="1"/>
        <a:lstStyle/>
        <a:p>
          <a:pPr>
            <a:defRPr sz="27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Students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2022 - 2023</c:v>
                </c:pt>
                <c:pt idx="1">
                  <c:v>2021 - 2022</c:v>
                </c:pt>
                <c:pt idx="2">
                  <c:v>2020 - 2021</c:v>
                </c:pt>
              </c:strCache>
            </c:strRef>
          </c:cat>
          <c:val>
            <c:numRef>
              <c:f>Sheet1!$B$2:$B$4</c:f>
              <c:numCache>
                <c:formatCode>0%</c:formatCode>
                <c:ptCount val="3"/>
                <c:pt idx="0">
                  <c:v>0.43</c:v>
                </c:pt>
                <c:pt idx="1">
                  <c:v>0.56999999999999995</c:v>
                </c:pt>
                <c:pt idx="2">
                  <c:v>0.71</c:v>
                </c:pt>
              </c:numCache>
            </c:numRef>
          </c:val>
          <c:extLst>
            <c:ext xmlns:c16="http://schemas.microsoft.com/office/drawing/2014/chart" uri="{C3380CC4-5D6E-409C-BE32-E72D297353CC}">
              <c16:uniqueId val="{00000000-A303-4F64-BFB3-70B3499E1B3F}"/>
            </c:ext>
          </c:extLst>
        </c:ser>
        <c:dLbls>
          <c:showLegendKey val="0"/>
          <c:showVal val="0"/>
          <c:showCatName val="0"/>
          <c:showSerName val="0"/>
          <c:showPercent val="0"/>
          <c:showBubbleSize val="0"/>
        </c:dLbls>
        <c:gapWidth val="75"/>
        <c:axId val="831985024"/>
        <c:axId val="777935168"/>
      </c:barChart>
      <c:valAx>
        <c:axId val="777935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lumMod val="65000"/>
                    <a:lumOff val="35000"/>
                  </a:schemeClr>
                </a:solidFill>
                <a:latin typeface="+mn-lt"/>
                <a:ea typeface="+mn-ea"/>
                <a:cs typeface="+mn-cs"/>
              </a:defRPr>
            </a:pPr>
            <a:endParaRPr lang="en-US"/>
          </a:p>
        </c:txPr>
        <c:crossAx val="831985024"/>
        <c:crosses val="autoZero"/>
        <c:crossBetween val="between"/>
      </c:valAx>
      <c:catAx>
        <c:axId val="831985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779351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3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688FC-3F7F-4080-B3E7-2ABEF1DF8B7C}"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DBD01-A2B2-4786-9A9C-27BE3BEAC2E0}" type="slidenum">
              <a:rPr lang="en-US" smtClean="0"/>
              <a:t>‹#›</a:t>
            </a:fld>
            <a:endParaRPr lang="en-US"/>
          </a:p>
        </p:txBody>
      </p:sp>
    </p:spTree>
    <p:extLst>
      <p:ext uri="{BB962C8B-B14F-4D97-AF65-F5344CB8AC3E}">
        <p14:creationId xmlns:p14="http://schemas.microsoft.com/office/powerpoint/2010/main" val="385515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DDBD01-A2B2-4786-9A9C-27BE3BEAC2E0}" type="slidenum">
              <a:rPr lang="en-US" smtClean="0"/>
              <a:t>1</a:t>
            </a:fld>
            <a:endParaRPr lang="en-US"/>
          </a:p>
        </p:txBody>
      </p:sp>
    </p:spTree>
    <p:extLst>
      <p:ext uri="{BB962C8B-B14F-4D97-AF65-F5344CB8AC3E}">
        <p14:creationId xmlns:p14="http://schemas.microsoft.com/office/powerpoint/2010/main" val="422653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DDBD01-A2B2-4786-9A9C-27BE3BEAC2E0}" type="slidenum">
              <a:rPr lang="en-US" smtClean="0"/>
              <a:t>12</a:t>
            </a:fld>
            <a:endParaRPr lang="en-US"/>
          </a:p>
        </p:txBody>
      </p:sp>
    </p:spTree>
    <p:extLst>
      <p:ext uri="{BB962C8B-B14F-4D97-AF65-F5344CB8AC3E}">
        <p14:creationId xmlns:p14="http://schemas.microsoft.com/office/powerpoint/2010/main" val="237591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DDBD01-A2B2-4786-9A9C-27BE3BEAC2E0}" type="slidenum">
              <a:rPr lang="en-US" smtClean="0"/>
              <a:t>20</a:t>
            </a:fld>
            <a:endParaRPr lang="en-US"/>
          </a:p>
        </p:txBody>
      </p:sp>
    </p:spTree>
    <p:extLst>
      <p:ext uri="{BB962C8B-B14F-4D97-AF65-F5344CB8AC3E}">
        <p14:creationId xmlns:p14="http://schemas.microsoft.com/office/powerpoint/2010/main" val="142204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2336CF-B015-4FC8-9DA7-2FA25336A381}"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377743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336CF-B015-4FC8-9DA7-2FA25336A381}"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166145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A2336CF-B015-4FC8-9DA7-2FA25336A381}" type="datetimeFigureOut">
              <a:rPr lang="en-US" smtClean="0"/>
              <a:t>8/18/2023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533755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348116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336CF-B015-4FC8-9DA7-2FA25336A381}"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246136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A2336CF-B015-4FC8-9DA7-2FA25336A381}" type="datetimeFigureOut">
              <a:rPr lang="en-US" smtClean="0"/>
              <a:t>8/18/2023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D91BFCA-F209-4561-8730-6F91CB133DA5}" type="slidenum">
              <a:rPr lang="en-US" smtClean="0"/>
              <a:t>‹#›</a:t>
            </a:fld>
            <a:endParaRPr lang="en-US"/>
          </a:p>
        </p:txBody>
      </p:sp>
    </p:spTree>
    <p:extLst>
      <p:ext uri="{BB962C8B-B14F-4D97-AF65-F5344CB8AC3E}">
        <p14:creationId xmlns:p14="http://schemas.microsoft.com/office/powerpoint/2010/main" val="1066211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336CF-B015-4FC8-9DA7-2FA25336A381}"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6726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2336CF-B015-4FC8-9DA7-2FA25336A381}"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268572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336CF-B015-4FC8-9DA7-2FA25336A381}"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174626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336CF-B015-4FC8-9DA7-2FA25336A381}"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23612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2336CF-B015-4FC8-9DA7-2FA25336A381}"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51483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2336CF-B015-4FC8-9DA7-2FA25336A381}"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1BFCA-F209-4561-8730-6F91CB133DA5}" type="slidenum">
              <a:rPr lang="en-US" smtClean="0"/>
              <a:t>‹#›</a:t>
            </a:fld>
            <a:endParaRPr lang="en-US"/>
          </a:p>
        </p:txBody>
      </p:sp>
    </p:spTree>
    <p:extLst>
      <p:ext uri="{BB962C8B-B14F-4D97-AF65-F5344CB8AC3E}">
        <p14:creationId xmlns:p14="http://schemas.microsoft.com/office/powerpoint/2010/main" val="260248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A2336CF-B015-4FC8-9DA7-2FA25336A381}" type="datetimeFigureOut">
              <a:rPr lang="en-US" smtClean="0"/>
              <a:t>8/18/2023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D91BFCA-F209-4561-8730-6F91CB133DA5}" type="slidenum">
              <a:rPr lang="en-US" smtClean="0"/>
              <a:t>‹#›</a:t>
            </a:fld>
            <a:endParaRPr lang="en-US"/>
          </a:p>
        </p:txBody>
      </p:sp>
    </p:spTree>
    <p:extLst>
      <p:ext uri="{BB962C8B-B14F-4D97-AF65-F5344CB8AC3E}">
        <p14:creationId xmlns:p14="http://schemas.microsoft.com/office/powerpoint/2010/main" val="485594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tVZQfqx9fMY"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fwCvdoLAi0U"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mecc.edu/qe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mecc.edu/qe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330F6D9-8540-4F32-A176-863EBC6C5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86" y="989046"/>
            <a:ext cx="4670552" cy="4459532"/>
          </a:xfrm>
          <a:prstGeom prst="rect">
            <a:avLst/>
          </a:prstGeom>
        </p:spPr>
      </p:pic>
      <p:sp>
        <p:nvSpPr>
          <p:cNvPr id="33" name="Rectangle 11">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BC6F909-E3C7-4769-B40F-08D14A748CC1}"/>
              </a:ext>
            </a:extLst>
          </p:cNvPr>
          <p:cNvSpPr>
            <a:spLocks noGrp="1"/>
          </p:cNvSpPr>
          <p:nvPr>
            <p:ph type="ctrTitle"/>
          </p:nvPr>
        </p:nvSpPr>
        <p:spPr>
          <a:xfrm>
            <a:off x="4963246" y="2194560"/>
            <a:ext cx="6905666" cy="1739347"/>
          </a:xfrm>
        </p:spPr>
        <p:txBody>
          <a:bodyPr>
            <a:normAutofit/>
          </a:bodyPr>
          <a:lstStyle/>
          <a:p>
            <a:r>
              <a:rPr lang="en-US">
                <a:solidFill>
                  <a:schemeClr val="tx2"/>
                </a:solidFill>
              </a:rPr>
              <a:t>QEP Implementation</a:t>
            </a:r>
          </a:p>
        </p:txBody>
      </p:sp>
      <p:sp>
        <p:nvSpPr>
          <p:cNvPr id="3" name="Subtitle 2">
            <a:extLst>
              <a:ext uri="{FF2B5EF4-FFF2-40B4-BE49-F238E27FC236}">
                <a16:creationId xmlns:a16="http://schemas.microsoft.com/office/drawing/2014/main" id="{E51D176C-5923-448F-9B77-D357577B3AAF}"/>
              </a:ext>
            </a:extLst>
          </p:cNvPr>
          <p:cNvSpPr>
            <a:spLocks noGrp="1"/>
          </p:cNvSpPr>
          <p:nvPr>
            <p:ph type="subTitle" idx="1"/>
          </p:nvPr>
        </p:nvSpPr>
        <p:spPr>
          <a:xfrm>
            <a:off x="4963246" y="3996250"/>
            <a:ext cx="6905666" cy="1942434"/>
          </a:xfrm>
        </p:spPr>
        <p:txBody>
          <a:bodyPr>
            <a:normAutofit/>
          </a:bodyPr>
          <a:lstStyle/>
          <a:p>
            <a:r>
              <a:rPr lang="en-US" sz="4000" b="1" dirty="0">
                <a:solidFill>
                  <a:schemeClr val="bg2"/>
                </a:solidFill>
              </a:rPr>
              <a:t>Fall 2023</a:t>
            </a:r>
          </a:p>
          <a:p>
            <a:r>
              <a:rPr lang="en-US" sz="3200" b="1" dirty="0">
                <a:solidFill>
                  <a:schemeClr val="bg2"/>
                </a:solidFill>
              </a:rPr>
              <a:t>Entering Year 4 of Implementation</a:t>
            </a:r>
          </a:p>
        </p:txBody>
      </p:sp>
    </p:spTree>
    <p:extLst>
      <p:ext uri="{BB962C8B-B14F-4D97-AF65-F5344CB8AC3E}">
        <p14:creationId xmlns:p14="http://schemas.microsoft.com/office/powerpoint/2010/main" val="328336322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4F1B-0D47-406F-BF0B-B73B88A4A0FF}"/>
              </a:ext>
            </a:extLst>
          </p:cNvPr>
          <p:cNvSpPr>
            <a:spLocks noGrp="1"/>
          </p:cNvSpPr>
          <p:nvPr>
            <p:ph type="title"/>
          </p:nvPr>
        </p:nvSpPr>
        <p:spPr/>
        <p:txBody>
          <a:bodyPr/>
          <a:lstStyle/>
          <a:p>
            <a:r>
              <a:rPr lang="en-US" dirty="0"/>
              <a:t>Adding the Rubric to an Assignment</a:t>
            </a:r>
          </a:p>
        </p:txBody>
      </p:sp>
      <p:sp>
        <p:nvSpPr>
          <p:cNvPr id="3" name="Content Placeholder 2">
            <a:extLst>
              <a:ext uri="{FF2B5EF4-FFF2-40B4-BE49-F238E27FC236}">
                <a16:creationId xmlns:a16="http://schemas.microsoft.com/office/drawing/2014/main" id="{C2916CB7-15E6-456A-8CE6-1EB752358A50}"/>
              </a:ext>
            </a:extLst>
          </p:cNvPr>
          <p:cNvSpPr>
            <a:spLocks noGrp="1"/>
          </p:cNvSpPr>
          <p:nvPr>
            <p:ph idx="1"/>
          </p:nvPr>
        </p:nvSpPr>
        <p:spPr/>
        <p:txBody>
          <a:bodyPr/>
          <a:lstStyle/>
          <a:p>
            <a:r>
              <a:rPr lang="en-US" dirty="0"/>
              <a:t>Please make sure to properly add the appropriate VALUE Rubric to your QEP Assignment in Canvas.</a:t>
            </a:r>
          </a:p>
          <a:p>
            <a:r>
              <a:rPr lang="en-US" dirty="0"/>
              <a:t>You can use these directions: https://youtu.be/tVZQfqx9fMY</a:t>
            </a:r>
          </a:p>
        </p:txBody>
      </p:sp>
      <p:pic>
        <p:nvPicPr>
          <p:cNvPr id="4" name="Online Media 3">
            <a:hlinkClick r:id="" action="ppaction://media"/>
            <a:extLst>
              <a:ext uri="{FF2B5EF4-FFF2-40B4-BE49-F238E27FC236}">
                <a16:creationId xmlns:a16="http://schemas.microsoft.com/office/drawing/2014/main" id="{2610F8DE-DCC9-45CA-8741-B8AB6AECD2B6}"/>
              </a:ext>
            </a:extLst>
          </p:cNvPr>
          <p:cNvPicPr>
            <a:picLocks noRot="1" noChangeAspect="1"/>
          </p:cNvPicPr>
          <p:nvPr>
            <a:videoFile r:link="rId1"/>
          </p:nvPr>
        </p:nvPicPr>
        <p:blipFill>
          <a:blip r:embed="rId3"/>
          <a:stretch>
            <a:fillRect/>
          </a:stretch>
        </p:blipFill>
        <p:spPr>
          <a:xfrm>
            <a:off x="3893890" y="3429000"/>
            <a:ext cx="4572000" cy="2571750"/>
          </a:xfrm>
          <a:prstGeom prst="rect">
            <a:avLst/>
          </a:prstGeom>
        </p:spPr>
      </p:pic>
      <p:pic>
        <p:nvPicPr>
          <p:cNvPr id="5" name="Picture 4">
            <a:extLst>
              <a:ext uri="{FF2B5EF4-FFF2-40B4-BE49-F238E27FC236}">
                <a16:creationId xmlns:a16="http://schemas.microsoft.com/office/drawing/2014/main" id="{AF1D1D9F-1C52-4CE3-8C7C-29F151A44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142258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AFFE-06F5-4D54-BD78-A986B74DF918}"/>
              </a:ext>
            </a:extLst>
          </p:cNvPr>
          <p:cNvSpPr>
            <a:spLocks noGrp="1"/>
          </p:cNvSpPr>
          <p:nvPr>
            <p:ph type="title"/>
          </p:nvPr>
        </p:nvSpPr>
        <p:spPr/>
        <p:txBody>
          <a:bodyPr/>
          <a:lstStyle/>
          <a:p>
            <a:r>
              <a:rPr lang="en-US" dirty="0"/>
              <a:t>Using the Rubric</a:t>
            </a:r>
          </a:p>
        </p:txBody>
      </p:sp>
      <p:sp>
        <p:nvSpPr>
          <p:cNvPr id="3" name="Content Placeholder 2">
            <a:extLst>
              <a:ext uri="{FF2B5EF4-FFF2-40B4-BE49-F238E27FC236}">
                <a16:creationId xmlns:a16="http://schemas.microsoft.com/office/drawing/2014/main" id="{6618448C-83D5-48C5-84DA-28F9989EEDA8}"/>
              </a:ext>
            </a:extLst>
          </p:cNvPr>
          <p:cNvSpPr>
            <a:spLocks noGrp="1"/>
          </p:cNvSpPr>
          <p:nvPr>
            <p:ph idx="1"/>
          </p:nvPr>
        </p:nvSpPr>
        <p:spPr/>
        <p:txBody>
          <a:bodyPr/>
          <a:lstStyle/>
          <a:p>
            <a:r>
              <a:rPr lang="en-US" dirty="0"/>
              <a:t>Please make sure to use the rubric properly once embedded.</a:t>
            </a:r>
          </a:p>
          <a:p>
            <a:r>
              <a:rPr lang="en-US" dirty="0"/>
              <a:t>Instructions on how to use the rubric are here: https://youtu.be/fwCvdoLAi0U</a:t>
            </a:r>
          </a:p>
        </p:txBody>
      </p:sp>
      <p:pic>
        <p:nvPicPr>
          <p:cNvPr id="4" name="Online Media 3">
            <a:hlinkClick r:id="" action="ppaction://media"/>
            <a:extLst>
              <a:ext uri="{FF2B5EF4-FFF2-40B4-BE49-F238E27FC236}">
                <a16:creationId xmlns:a16="http://schemas.microsoft.com/office/drawing/2014/main" id="{217245F8-7E3B-4728-852B-C1568E2E6644}"/>
              </a:ext>
            </a:extLst>
          </p:cNvPr>
          <p:cNvPicPr>
            <a:picLocks noRot="1" noChangeAspect="1"/>
          </p:cNvPicPr>
          <p:nvPr>
            <a:videoFile r:link="rId1"/>
          </p:nvPr>
        </p:nvPicPr>
        <p:blipFill>
          <a:blip r:embed="rId3"/>
          <a:stretch>
            <a:fillRect/>
          </a:stretch>
        </p:blipFill>
        <p:spPr>
          <a:xfrm>
            <a:off x="3808959" y="3275638"/>
            <a:ext cx="4572000" cy="2571750"/>
          </a:xfrm>
          <a:prstGeom prst="rect">
            <a:avLst/>
          </a:prstGeom>
        </p:spPr>
      </p:pic>
      <p:pic>
        <p:nvPicPr>
          <p:cNvPr id="5" name="Picture 4">
            <a:extLst>
              <a:ext uri="{FF2B5EF4-FFF2-40B4-BE49-F238E27FC236}">
                <a16:creationId xmlns:a16="http://schemas.microsoft.com/office/drawing/2014/main" id="{8350ACC1-2218-460D-8B7B-476F0B396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3159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E3C5-2493-42F6-B480-149A355D3CB5}"/>
              </a:ext>
            </a:extLst>
          </p:cNvPr>
          <p:cNvSpPr>
            <a:spLocks noGrp="1"/>
          </p:cNvSpPr>
          <p:nvPr>
            <p:ph type="title"/>
          </p:nvPr>
        </p:nvSpPr>
        <p:spPr/>
        <p:txBody>
          <a:bodyPr/>
          <a:lstStyle/>
          <a:p>
            <a:r>
              <a:rPr lang="en-US" dirty="0"/>
              <a:t>Important Reminders: Data collection</a:t>
            </a:r>
          </a:p>
        </p:txBody>
      </p:sp>
      <p:sp>
        <p:nvSpPr>
          <p:cNvPr id="3" name="Content Placeholder 2">
            <a:extLst>
              <a:ext uri="{FF2B5EF4-FFF2-40B4-BE49-F238E27FC236}">
                <a16:creationId xmlns:a16="http://schemas.microsoft.com/office/drawing/2014/main" id="{50BB0A67-6A06-4078-BFC4-1F0855E73807}"/>
              </a:ext>
            </a:extLst>
          </p:cNvPr>
          <p:cNvSpPr>
            <a:spLocks noGrp="1"/>
          </p:cNvSpPr>
          <p:nvPr>
            <p:ph idx="1"/>
          </p:nvPr>
        </p:nvSpPr>
        <p:spPr/>
        <p:txBody>
          <a:bodyPr>
            <a:normAutofit fontScale="92500" lnSpcReduction="20000"/>
          </a:bodyPr>
          <a:lstStyle/>
          <a:p>
            <a:r>
              <a:rPr lang="en-US" sz="2400" b="1" u="sng" dirty="0"/>
              <a:t>Lessons Learned:</a:t>
            </a:r>
          </a:p>
          <a:p>
            <a:pPr lvl="0"/>
            <a:r>
              <a:rPr lang="en-US" sz="2400" dirty="0"/>
              <a:t>If you are using a paper copy of the rubric and assignment, you need to make sure that you get those rubrics to me as soon as possible. They should be submitted (along with student work, including the ID number at the top) to me by the end of each semester. Remember, it is totally fine to do this assignment on paper; we just need to receive the data.</a:t>
            </a:r>
          </a:p>
          <a:p>
            <a:pPr lvl="0"/>
            <a:r>
              <a:rPr lang="en-US" sz="2400" dirty="0"/>
              <a:t>Make sure to score each applicable dimension separately; do not just include a total/overall score</a:t>
            </a:r>
          </a:p>
          <a:p>
            <a:pPr lvl="0"/>
            <a:r>
              <a:rPr lang="en-US" sz="2400" dirty="0"/>
              <a:t>Make sure you are not using an outdated version of the rubric on Canvas.</a:t>
            </a:r>
            <a:endParaRPr lang="en-US" sz="1800" dirty="0"/>
          </a:p>
          <a:p>
            <a:pPr lvl="0"/>
            <a:r>
              <a:rPr lang="en-US" sz="2400" dirty="0"/>
              <a:t>Do not the rubric point values on Canvas; do no edit the rubric at all.</a:t>
            </a:r>
            <a:endParaRPr lang="en-US" sz="1800" dirty="0"/>
          </a:p>
          <a:p>
            <a:pPr lvl="0"/>
            <a:r>
              <a:rPr lang="en-US" sz="2400" dirty="0"/>
              <a:t>Select “Save” after completing the Canvas-embedded rubric</a:t>
            </a:r>
            <a:endParaRPr lang="en-US" sz="1800" dirty="0"/>
          </a:p>
          <a:p>
            <a:pPr lvl="0"/>
            <a:r>
              <a:rPr lang="en-US" sz="2400" dirty="0"/>
              <a:t>Implement your assignment</a:t>
            </a:r>
            <a:endParaRPr lang="en-US" sz="1800" dirty="0"/>
          </a:p>
          <a:p>
            <a:pPr lvl="1"/>
            <a:endParaRPr lang="en-US" sz="2400" dirty="0">
              <a:solidFill>
                <a:schemeClr val="bg1"/>
              </a:solidFill>
              <a:highlight>
                <a:srgbClr val="FFFF00"/>
              </a:highlight>
            </a:endParaRPr>
          </a:p>
          <a:p>
            <a:pPr lvl="1"/>
            <a:endParaRPr lang="en-US" dirty="0"/>
          </a:p>
          <a:p>
            <a:pPr lvl="1"/>
            <a:endParaRPr lang="en-US" dirty="0"/>
          </a:p>
        </p:txBody>
      </p:sp>
      <p:pic>
        <p:nvPicPr>
          <p:cNvPr id="4" name="Picture 3">
            <a:extLst>
              <a:ext uri="{FF2B5EF4-FFF2-40B4-BE49-F238E27FC236}">
                <a16:creationId xmlns:a16="http://schemas.microsoft.com/office/drawing/2014/main" id="{4E3F009B-6220-47C6-8419-5312D3FAF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418142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2C23-478C-4037-8149-AAFCADD5DEC3}"/>
              </a:ext>
            </a:extLst>
          </p:cNvPr>
          <p:cNvSpPr>
            <a:spLocks noGrp="1"/>
          </p:cNvSpPr>
          <p:nvPr>
            <p:ph type="title"/>
          </p:nvPr>
        </p:nvSpPr>
        <p:spPr>
          <a:xfrm>
            <a:off x="973123" y="284176"/>
            <a:ext cx="10013876" cy="1508760"/>
          </a:xfrm>
        </p:spPr>
        <p:txBody>
          <a:bodyPr/>
          <a:lstStyle/>
          <a:p>
            <a:r>
              <a:rPr lang="en-US" dirty="0"/>
              <a:t>Rubric: Importance of using properly</a:t>
            </a:r>
          </a:p>
        </p:txBody>
      </p:sp>
      <p:sp>
        <p:nvSpPr>
          <p:cNvPr id="3" name="Content Placeholder 2">
            <a:extLst>
              <a:ext uri="{FF2B5EF4-FFF2-40B4-BE49-F238E27FC236}">
                <a16:creationId xmlns:a16="http://schemas.microsoft.com/office/drawing/2014/main" id="{D53B8440-F8C8-4DE9-9AF1-B2611A3D1222}"/>
              </a:ext>
            </a:extLst>
          </p:cNvPr>
          <p:cNvSpPr>
            <a:spLocks noGrp="1"/>
          </p:cNvSpPr>
          <p:nvPr>
            <p:ph idx="1"/>
          </p:nvPr>
        </p:nvSpPr>
        <p:spPr/>
        <p:txBody>
          <a:bodyPr/>
          <a:lstStyle/>
          <a:p>
            <a:r>
              <a:rPr lang="en-US" dirty="0"/>
              <a:t>If the rubric is not used properly, we are not able to pull the data appropriately. Please remember:</a:t>
            </a:r>
          </a:p>
          <a:p>
            <a:pPr lvl="1"/>
            <a:r>
              <a:rPr lang="en-US" sz="1800" dirty="0"/>
              <a:t>Click “Save” after grading using the rubric</a:t>
            </a:r>
          </a:p>
          <a:p>
            <a:pPr lvl="1"/>
            <a:r>
              <a:rPr lang="en-US" sz="1800" dirty="0"/>
              <a:t>Do not combine this rubric with another rubric; avoid renaming this rubric or re-creating it</a:t>
            </a:r>
          </a:p>
          <a:p>
            <a:pPr lvl="1"/>
            <a:endParaRPr lang="en-US"/>
          </a:p>
          <a:p>
            <a:pPr lvl="1"/>
            <a:r>
              <a:rPr lang="en-US"/>
              <a:t>Correct </a:t>
            </a:r>
            <a:r>
              <a:rPr lang="en-US" dirty="0"/>
              <a:t>rubric usage comes through like this:</a:t>
            </a:r>
          </a:p>
          <a:p>
            <a:pPr lvl="1"/>
            <a:endParaRPr lang="en-US" dirty="0"/>
          </a:p>
          <a:p>
            <a:pPr lvl="1"/>
            <a:endParaRPr lang="en-US" dirty="0"/>
          </a:p>
          <a:p>
            <a:pPr lvl="1"/>
            <a:endParaRPr lang="en-US" dirty="0"/>
          </a:p>
          <a:p>
            <a:pPr lvl="1"/>
            <a:r>
              <a:rPr lang="en-US" dirty="0"/>
              <a:t>Incorrect rubric usage comes through like this:</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13301C11-90CC-496E-91FB-78A756E5D246}"/>
              </a:ext>
            </a:extLst>
          </p:cNvPr>
          <p:cNvPicPr>
            <a:picLocks noChangeAspect="1"/>
          </p:cNvPicPr>
          <p:nvPr/>
        </p:nvPicPr>
        <p:blipFill>
          <a:blip r:embed="rId2"/>
          <a:stretch>
            <a:fillRect/>
          </a:stretch>
        </p:blipFill>
        <p:spPr>
          <a:xfrm>
            <a:off x="1670808" y="4012515"/>
            <a:ext cx="8229600" cy="695325"/>
          </a:xfrm>
          <a:prstGeom prst="rect">
            <a:avLst/>
          </a:prstGeom>
        </p:spPr>
      </p:pic>
      <p:pic>
        <p:nvPicPr>
          <p:cNvPr id="5" name="Picture 4">
            <a:extLst>
              <a:ext uri="{FF2B5EF4-FFF2-40B4-BE49-F238E27FC236}">
                <a16:creationId xmlns:a16="http://schemas.microsoft.com/office/drawing/2014/main" id="{CB5E52B7-EBB4-4CB0-A220-F75373CCFCDE}"/>
              </a:ext>
            </a:extLst>
          </p:cNvPr>
          <p:cNvPicPr>
            <a:picLocks noChangeAspect="1"/>
          </p:cNvPicPr>
          <p:nvPr/>
        </p:nvPicPr>
        <p:blipFill>
          <a:blip r:embed="rId3"/>
          <a:stretch>
            <a:fillRect/>
          </a:stretch>
        </p:blipFill>
        <p:spPr>
          <a:xfrm>
            <a:off x="1670808" y="5453587"/>
            <a:ext cx="8648700" cy="866775"/>
          </a:xfrm>
          <a:prstGeom prst="rect">
            <a:avLst/>
          </a:prstGeom>
        </p:spPr>
      </p:pic>
      <p:pic>
        <p:nvPicPr>
          <p:cNvPr id="6" name="Picture 5">
            <a:extLst>
              <a:ext uri="{FF2B5EF4-FFF2-40B4-BE49-F238E27FC236}">
                <a16:creationId xmlns:a16="http://schemas.microsoft.com/office/drawing/2014/main" id="{EE8686EA-C231-4533-9EE8-8FC66AC0E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328760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25FC-D82F-4155-B576-9CC0A6A30157}"/>
              </a:ext>
            </a:extLst>
          </p:cNvPr>
          <p:cNvSpPr>
            <a:spLocks noGrp="1"/>
          </p:cNvSpPr>
          <p:nvPr>
            <p:ph type="title"/>
          </p:nvPr>
        </p:nvSpPr>
        <p:spPr/>
        <p:txBody>
          <a:bodyPr/>
          <a:lstStyle/>
          <a:p>
            <a:r>
              <a:rPr lang="en-US" dirty="0"/>
              <a:t>Where we are	</a:t>
            </a:r>
          </a:p>
        </p:txBody>
      </p:sp>
      <p:pic>
        <p:nvPicPr>
          <p:cNvPr id="5" name="Content Placeholder 4" descr="Young businessman raising finger">
            <a:extLst>
              <a:ext uri="{FF2B5EF4-FFF2-40B4-BE49-F238E27FC236}">
                <a16:creationId xmlns:a16="http://schemas.microsoft.com/office/drawing/2014/main" id="{06A5B583-E1DD-5CCB-260D-95BE42A5E7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729" y="2011363"/>
            <a:ext cx="1840954" cy="4206875"/>
          </a:xfrm>
        </p:spPr>
      </p:pic>
    </p:spTree>
    <p:extLst>
      <p:ext uri="{BB962C8B-B14F-4D97-AF65-F5344CB8AC3E}">
        <p14:creationId xmlns:p14="http://schemas.microsoft.com/office/powerpoint/2010/main" val="30499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B0813E7-E203-4B52-A370-809690C3E979}"/>
              </a:ext>
            </a:extLst>
          </p:cNvPr>
          <p:cNvGraphicFramePr>
            <a:graphicFrameLocks noGrp="1"/>
          </p:cNvGraphicFramePr>
          <p:nvPr>
            <p:ph sz="quarter" idx="13"/>
          </p:nvPr>
        </p:nvGraphicFramePr>
        <p:xfrm>
          <a:off x="549274" y="533400"/>
          <a:ext cx="11013938"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01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B0813E7-E203-4B52-A370-809690C3E979}"/>
              </a:ext>
            </a:extLst>
          </p:cNvPr>
          <p:cNvGraphicFramePr>
            <a:graphicFrameLocks noGrp="1"/>
          </p:cNvGraphicFramePr>
          <p:nvPr>
            <p:ph sz="quarter" idx="13"/>
          </p:nvPr>
        </p:nvGraphicFramePr>
        <p:xfrm>
          <a:off x="609600" y="304800"/>
          <a:ext cx="10972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65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B0813E7-E203-4B52-A370-809690C3E979}"/>
              </a:ext>
            </a:extLst>
          </p:cNvPr>
          <p:cNvGraphicFramePr>
            <a:graphicFrameLocks noGrp="1"/>
          </p:cNvGraphicFramePr>
          <p:nvPr>
            <p:ph sz="quarter" idx="13"/>
            <p:extLst>
              <p:ext uri="{D42A27DB-BD31-4B8C-83A1-F6EECF244321}">
                <p14:modId xmlns:p14="http://schemas.microsoft.com/office/powerpoint/2010/main" val="3463779491"/>
              </p:ext>
            </p:extLst>
          </p:nvPr>
        </p:nvGraphicFramePr>
        <p:xfrm>
          <a:off x="955288" y="228600"/>
          <a:ext cx="10972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294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B0813E7-E203-4B52-A370-809690C3E979}"/>
              </a:ext>
            </a:extLst>
          </p:cNvPr>
          <p:cNvGraphicFramePr>
            <a:graphicFrameLocks noGrp="1"/>
          </p:cNvGraphicFramePr>
          <p:nvPr>
            <p:ph sz="quarter" idx="13"/>
          </p:nvPr>
        </p:nvGraphicFramePr>
        <p:xfrm>
          <a:off x="549274" y="381000"/>
          <a:ext cx="10956926"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331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CA72-4812-4AD8-9B6B-5BC9FEA7FBED}"/>
              </a:ext>
            </a:extLst>
          </p:cNvPr>
          <p:cNvSpPr>
            <a:spLocks noGrp="1"/>
          </p:cNvSpPr>
          <p:nvPr>
            <p:ph type="title"/>
          </p:nvPr>
        </p:nvSpPr>
        <p:spPr/>
        <p:txBody>
          <a:bodyPr/>
          <a:lstStyle/>
          <a:p>
            <a:r>
              <a:rPr lang="en-US" dirty="0"/>
              <a:t>Continuing Implementation</a:t>
            </a:r>
          </a:p>
        </p:txBody>
      </p:sp>
      <p:sp>
        <p:nvSpPr>
          <p:cNvPr id="3" name="Content Placeholder 2">
            <a:extLst>
              <a:ext uri="{FF2B5EF4-FFF2-40B4-BE49-F238E27FC236}">
                <a16:creationId xmlns:a16="http://schemas.microsoft.com/office/drawing/2014/main" id="{33C28FFE-E258-4BEF-86A7-2390688A2839}"/>
              </a:ext>
            </a:extLst>
          </p:cNvPr>
          <p:cNvSpPr>
            <a:spLocks noGrp="1"/>
          </p:cNvSpPr>
          <p:nvPr>
            <p:ph idx="1"/>
          </p:nvPr>
        </p:nvSpPr>
        <p:spPr/>
        <p:txBody>
          <a:bodyPr/>
          <a:lstStyle/>
          <a:p>
            <a:r>
              <a:rPr lang="en-US" dirty="0"/>
              <a:t>Use the previous semester’s student performance formatively. For instance, if you noticed that most of your students struggled with Interpretation last semester, consider ways that you can incorporate instruction on interpretation throughout the semester (and leading up to the QL or Problem Solving assignment.) With the QEP, we want to improve in these areas. Therefore, any instruction that you can provide your students with to assist them will be incredibly valuable.</a:t>
            </a:r>
          </a:p>
          <a:p>
            <a:r>
              <a:rPr lang="en-US" dirty="0"/>
              <a:t>Please assist your mentees with assignment implementation. We will continue to contact adjunct/DE faculty each semester.</a:t>
            </a:r>
          </a:p>
          <a:p>
            <a:r>
              <a:rPr lang="en-US" dirty="0"/>
              <a:t>Continue to use this assignment in your course through summer 2025.</a:t>
            </a:r>
          </a:p>
        </p:txBody>
      </p:sp>
    </p:spTree>
    <p:extLst>
      <p:ext uri="{BB962C8B-B14F-4D97-AF65-F5344CB8AC3E}">
        <p14:creationId xmlns:p14="http://schemas.microsoft.com/office/powerpoint/2010/main" val="148752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E769-6CE2-4317-BC83-BFE4D3F056B2}"/>
              </a:ext>
            </a:extLst>
          </p:cNvPr>
          <p:cNvSpPr>
            <a:spLocks noGrp="1"/>
          </p:cNvSpPr>
          <p:nvPr>
            <p:ph type="title"/>
          </p:nvPr>
        </p:nvSpPr>
        <p:spPr>
          <a:xfrm>
            <a:off x="568171" y="284176"/>
            <a:ext cx="10418828" cy="1508760"/>
          </a:xfrm>
        </p:spPr>
        <p:txBody>
          <a:bodyPr/>
          <a:lstStyle/>
          <a:p>
            <a:r>
              <a:rPr lang="en-US" dirty="0"/>
              <a:t>QEP Goal &amp; Student Learning Outcomes</a:t>
            </a:r>
          </a:p>
        </p:txBody>
      </p:sp>
      <p:sp>
        <p:nvSpPr>
          <p:cNvPr id="3" name="Rectangle 2">
            <a:extLst>
              <a:ext uri="{FF2B5EF4-FFF2-40B4-BE49-F238E27FC236}">
                <a16:creationId xmlns:a16="http://schemas.microsoft.com/office/drawing/2014/main" id="{3BA73385-96C0-4743-9A85-5C676727C7FC}"/>
              </a:ext>
            </a:extLst>
          </p:cNvPr>
          <p:cNvSpPr/>
          <p:nvPr/>
        </p:nvSpPr>
        <p:spPr>
          <a:xfrm>
            <a:off x="656947" y="2050065"/>
            <a:ext cx="10786369" cy="358072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goal of this QEP is to improve students’ problem-solving skills through Quantitative Literacy.</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u="sng" dirty="0">
                <a:latin typeface="Calibri" panose="020F0502020204030204" pitchFamily="34" charset="0"/>
                <a:ea typeface="Calibri" panose="020F0502020204030204" pitchFamily="34" charset="0"/>
                <a:cs typeface="Times New Roman" panose="02020603050405020304" pitchFamily="18" charset="0"/>
              </a:rPr>
              <a:t>Student Learning Outcomes:</a:t>
            </a:r>
          </a:p>
          <a:p>
            <a:pPr marL="457200" marR="0" indent="-57150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	Students will demonstrate improved academic problem solving by applying Quantitative Literacy skills across the curriculum.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57150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2.	Students will demonstrate ability to solve real would problems using inductive and deductive reasoning.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F91BF58-CC21-4942-AE90-AB6F92B52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427119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6F29-EE4C-4B30-AF8F-2B41B52B228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650823B-0729-4187-AEA8-15DE7AA6F9E9}"/>
              </a:ext>
            </a:extLst>
          </p:cNvPr>
          <p:cNvSpPr>
            <a:spLocks noGrp="1"/>
          </p:cNvSpPr>
          <p:nvPr>
            <p:ph idx="1"/>
          </p:nvPr>
        </p:nvSpPr>
        <p:spPr>
          <a:xfrm>
            <a:off x="1586203" y="2088802"/>
            <a:ext cx="9003631" cy="4206240"/>
          </a:xfrm>
        </p:spPr>
        <p:txBody>
          <a:bodyPr>
            <a:normAutofit/>
          </a:bodyPr>
          <a:lstStyle/>
          <a:p>
            <a:pPr marL="0" indent="0">
              <a:buNone/>
            </a:pPr>
            <a:r>
              <a:rPr lang="en-US" sz="3600" b="1" dirty="0"/>
              <a:t>QEP Resources: </a:t>
            </a:r>
          </a:p>
          <a:p>
            <a:pPr marL="0" indent="0">
              <a:buNone/>
            </a:pPr>
            <a:r>
              <a:rPr lang="en-US" sz="2800" dirty="0">
                <a:hlinkClick r:id="rId3"/>
              </a:rPr>
              <a:t> www.mecc.edu/qep</a:t>
            </a:r>
            <a:endParaRPr lang="en-US" sz="2800" dirty="0"/>
          </a:p>
          <a:p>
            <a:pPr marL="0" indent="0">
              <a:buNone/>
            </a:pPr>
            <a:endParaRPr lang="en-US" sz="2800" dirty="0"/>
          </a:p>
          <a:p>
            <a:pPr marL="0" indent="0">
              <a:buNone/>
            </a:pPr>
            <a:endParaRPr lang="en-US" sz="2800"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B3B92BF-C5DE-45D9-B76F-36B986105CFF}"/>
              </a:ext>
            </a:extLst>
          </p:cNvPr>
          <p:cNvPicPr>
            <a:picLocks noChangeAspect="1"/>
          </p:cNvPicPr>
          <p:nvPr/>
        </p:nvPicPr>
        <p:blipFill>
          <a:blip r:embed="rId4"/>
          <a:stretch>
            <a:fillRect/>
          </a:stretch>
        </p:blipFill>
        <p:spPr>
          <a:xfrm>
            <a:off x="6265580" y="1877875"/>
            <a:ext cx="4721419" cy="4783056"/>
          </a:xfrm>
          <a:prstGeom prst="rect">
            <a:avLst/>
          </a:prstGeom>
        </p:spPr>
      </p:pic>
      <p:pic>
        <p:nvPicPr>
          <p:cNvPr id="5" name="Picture 4">
            <a:extLst>
              <a:ext uri="{FF2B5EF4-FFF2-40B4-BE49-F238E27FC236}">
                <a16:creationId xmlns:a16="http://schemas.microsoft.com/office/drawing/2014/main" id="{F438499C-4E0E-4168-8013-AC14C64C2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90C3256C-0B0B-7398-C6F9-F147C66BB1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5469" y="3517641"/>
            <a:ext cx="2929294" cy="2929294"/>
          </a:xfrm>
          <a:prstGeom prst="rect">
            <a:avLst/>
          </a:prstGeom>
        </p:spPr>
      </p:pic>
    </p:spTree>
    <p:extLst>
      <p:ext uri="{BB962C8B-B14F-4D97-AF65-F5344CB8AC3E}">
        <p14:creationId xmlns:p14="http://schemas.microsoft.com/office/powerpoint/2010/main" val="291690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46AB-CE2A-409F-BE8B-572084DED582}"/>
              </a:ext>
            </a:extLst>
          </p:cNvPr>
          <p:cNvSpPr>
            <a:spLocks noGrp="1"/>
          </p:cNvSpPr>
          <p:nvPr>
            <p:ph type="title"/>
          </p:nvPr>
        </p:nvSpPr>
        <p:spPr/>
        <p:txBody>
          <a:bodyPr/>
          <a:lstStyle/>
          <a:p>
            <a:r>
              <a:rPr lang="en-US" dirty="0"/>
              <a:t>QEP Phase 1 Focus </a:t>
            </a:r>
            <a:br>
              <a:rPr lang="en-US" dirty="0"/>
            </a:br>
            <a:r>
              <a:rPr lang="en-US" dirty="0"/>
              <a:t>Calculation and Interpretation</a:t>
            </a:r>
          </a:p>
        </p:txBody>
      </p:sp>
      <p:sp>
        <p:nvSpPr>
          <p:cNvPr id="3" name="Content Placeholder 2">
            <a:extLst>
              <a:ext uri="{FF2B5EF4-FFF2-40B4-BE49-F238E27FC236}">
                <a16:creationId xmlns:a16="http://schemas.microsoft.com/office/drawing/2014/main" id="{446F3BD2-50A6-4731-B8E2-727DC97FE53F}"/>
              </a:ext>
            </a:extLst>
          </p:cNvPr>
          <p:cNvSpPr>
            <a:spLocks noGrp="1"/>
          </p:cNvSpPr>
          <p:nvPr>
            <p:ph idx="1"/>
          </p:nvPr>
        </p:nvSpPr>
        <p:spPr/>
        <p:txBody>
          <a:bodyPr/>
          <a:lstStyle/>
          <a:p>
            <a:r>
              <a:rPr lang="en-US" dirty="0"/>
              <a:t>Students will take at least one course in each semester of their associate’s degree program (</a:t>
            </a:r>
            <a:r>
              <a:rPr lang="en-US" i="1" dirty="0"/>
              <a:t>except their last semester</a:t>
            </a:r>
            <a:r>
              <a:rPr lang="en-US" dirty="0"/>
              <a:t>) that includes a QL-related assignment. This way, students are exposed to QL throughout their time here at MECC.</a:t>
            </a:r>
          </a:p>
          <a:p>
            <a:r>
              <a:rPr lang="en-US" sz="2000" dirty="0">
                <a:latin typeface="Corbel" panose="020B0503020204020204" pitchFamily="34" charset="0"/>
              </a:rPr>
              <a:t>QEP Phase 1 Courses: These are courses students </a:t>
            </a:r>
            <a:r>
              <a:rPr lang="en-US" sz="2000" i="1" dirty="0">
                <a:latin typeface="Corbel" panose="020B0503020204020204" pitchFamily="34" charset="0"/>
              </a:rPr>
              <a:t>typically </a:t>
            </a:r>
            <a:r>
              <a:rPr lang="en-US" sz="2000" dirty="0">
                <a:latin typeface="Corbel" panose="020B0503020204020204" pitchFamily="34" charset="0"/>
              </a:rPr>
              <a:t>take in their first semester. In these courses, we are emphasizing Calculation and Interpretation.</a:t>
            </a:r>
          </a:p>
          <a:p>
            <a:endParaRPr lang="en-US" dirty="0"/>
          </a:p>
        </p:txBody>
      </p:sp>
      <p:graphicFrame>
        <p:nvGraphicFramePr>
          <p:cNvPr id="7" name="Table 6">
            <a:extLst>
              <a:ext uri="{FF2B5EF4-FFF2-40B4-BE49-F238E27FC236}">
                <a16:creationId xmlns:a16="http://schemas.microsoft.com/office/drawing/2014/main" id="{4E147639-EC1F-484C-9653-619AD042ACDE}"/>
              </a:ext>
            </a:extLst>
          </p:cNvPr>
          <p:cNvGraphicFramePr>
            <a:graphicFrameLocks noGrp="1"/>
          </p:cNvGraphicFramePr>
          <p:nvPr>
            <p:extLst>
              <p:ext uri="{D42A27DB-BD31-4B8C-83A1-F6EECF244321}">
                <p14:modId xmlns:p14="http://schemas.microsoft.com/office/powerpoint/2010/main" val="2732491837"/>
              </p:ext>
            </p:extLst>
          </p:nvPr>
        </p:nvGraphicFramePr>
        <p:xfrm>
          <a:off x="2095203" y="3830716"/>
          <a:ext cx="8128000" cy="28346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159764232"/>
                    </a:ext>
                  </a:extLst>
                </a:gridCol>
                <a:gridCol w="4064000">
                  <a:extLst>
                    <a:ext uri="{9D8B030D-6E8A-4147-A177-3AD203B41FA5}">
                      <a16:colId xmlns:a16="http://schemas.microsoft.com/office/drawing/2014/main" val="4164578001"/>
                    </a:ext>
                  </a:extLst>
                </a:gridCol>
              </a:tblGrid>
              <a:tr h="370840">
                <a:tc>
                  <a:txBody>
                    <a:bodyPr/>
                    <a:lstStyle/>
                    <a:p>
                      <a:pPr marL="285750" lvl="0" indent="-285750">
                        <a:buFont typeface="Arial" panose="020B0604020202020204" pitchFamily="34" charset="0"/>
                        <a:buChar char="•"/>
                      </a:pPr>
                      <a:r>
                        <a:rPr lang="en-US" sz="1800" b="1" kern="1200" dirty="0">
                          <a:effectLst/>
                        </a:rPr>
                        <a:t>BIO 101</a:t>
                      </a:r>
                    </a:p>
                    <a:p>
                      <a:pPr marL="285750" lvl="0" indent="-285750">
                        <a:buFont typeface="Arial" panose="020B0604020202020204" pitchFamily="34" charset="0"/>
                        <a:buChar char="•"/>
                      </a:pPr>
                      <a:r>
                        <a:rPr lang="en-US" sz="1800" b="1" kern="1200" dirty="0">
                          <a:effectLst/>
                        </a:rPr>
                        <a:t>BIO 141</a:t>
                      </a:r>
                    </a:p>
                    <a:p>
                      <a:pPr marL="285750" lvl="0" indent="-285750">
                        <a:buFont typeface="Arial" panose="020B0604020202020204" pitchFamily="34" charset="0"/>
                        <a:buChar char="•"/>
                      </a:pPr>
                      <a:r>
                        <a:rPr lang="en-US" sz="1800" b="1" kern="1200" dirty="0">
                          <a:effectLst/>
                        </a:rPr>
                        <a:t>ENG 111</a:t>
                      </a:r>
                    </a:p>
                    <a:p>
                      <a:pPr marL="285750" lvl="0" indent="-285750">
                        <a:buFont typeface="Arial" panose="020B0604020202020204" pitchFamily="34" charset="0"/>
                        <a:buChar char="•"/>
                      </a:pPr>
                      <a:r>
                        <a:rPr lang="en-US" sz="1800" b="1" kern="1200" dirty="0">
                          <a:effectLst/>
                        </a:rPr>
                        <a:t>HIS 101</a:t>
                      </a:r>
                    </a:p>
                    <a:p>
                      <a:pPr marL="285750" lvl="0" indent="-285750">
                        <a:buFont typeface="Arial" panose="020B0604020202020204" pitchFamily="34" charset="0"/>
                        <a:buChar char="•"/>
                      </a:pPr>
                      <a:r>
                        <a:rPr lang="en-US" sz="1800" b="1" kern="1200" dirty="0">
                          <a:effectLst/>
                        </a:rPr>
                        <a:t>HIS 102</a:t>
                      </a:r>
                    </a:p>
                    <a:p>
                      <a:pPr marL="285750" lvl="0" indent="-285750">
                        <a:buFont typeface="Arial" panose="020B0604020202020204" pitchFamily="34" charset="0"/>
                        <a:buChar char="•"/>
                      </a:pPr>
                      <a:r>
                        <a:rPr lang="en-US" sz="1800" b="1" kern="1200" dirty="0">
                          <a:effectLst/>
                        </a:rPr>
                        <a:t>HIS 121</a:t>
                      </a:r>
                    </a:p>
                    <a:p>
                      <a:pPr marL="285750" lvl="0" indent="-285750">
                        <a:buFont typeface="Arial" panose="020B0604020202020204" pitchFamily="34" charset="0"/>
                        <a:buChar char="•"/>
                      </a:pPr>
                      <a:r>
                        <a:rPr lang="en-US" sz="1800" b="1" kern="1200" dirty="0">
                          <a:effectLst/>
                        </a:rPr>
                        <a:t>HIS 122</a:t>
                      </a:r>
                    </a:p>
                    <a:p>
                      <a:pPr marL="285750" lvl="0" indent="-285750">
                        <a:buFont typeface="Arial" panose="020B0604020202020204" pitchFamily="34" charset="0"/>
                        <a:buChar char="•"/>
                      </a:pPr>
                      <a:r>
                        <a:rPr lang="en-US" sz="1800" b="1" kern="1200" dirty="0">
                          <a:effectLst/>
                        </a:rPr>
                        <a:t>HUM 111 </a:t>
                      </a:r>
                      <a:r>
                        <a:rPr lang="en-US" sz="1600" b="1" i="1" kern="1200" dirty="0">
                          <a:effectLst/>
                        </a:rPr>
                        <a:t>(ended summer 22)</a:t>
                      </a:r>
                      <a:endParaRPr lang="en-US" sz="1800" b="1" i="1" kern="1200" dirty="0">
                        <a:effectLst/>
                      </a:endParaRPr>
                    </a:p>
                    <a:p>
                      <a:pPr marL="285750" lvl="0" indent="-285750">
                        <a:buFont typeface="Arial" panose="020B0604020202020204" pitchFamily="34" charset="0"/>
                        <a:buChar char="•"/>
                      </a:pPr>
                      <a:r>
                        <a:rPr lang="en-US" sz="1800" b="1" kern="1200" dirty="0">
                          <a:effectLst/>
                        </a:rPr>
                        <a:t>HUM100 </a:t>
                      </a:r>
                      <a:r>
                        <a:rPr lang="en-US" sz="1600" b="1" i="1" kern="1200" dirty="0">
                          <a:effectLst/>
                        </a:rPr>
                        <a:t>(disc.)</a:t>
                      </a:r>
                    </a:p>
                    <a:p>
                      <a:pPr marL="285750" indent="-285750">
                        <a:buFont typeface="Arial" panose="020B0604020202020204" pitchFamily="34" charset="0"/>
                        <a:buChar char="•"/>
                      </a:pPr>
                      <a:endParaRPr lang="en-US"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effectLst/>
                        </a:rPr>
                        <a:t>ITE 119 </a:t>
                      </a:r>
                    </a:p>
                    <a:p>
                      <a:pPr marL="285750" lvl="0" indent="-285750">
                        <a:buFont typeface="Arial" panose="020B0604020202020204" pitchFamily="34" charset="0"/>
                        <a:buChar char="•"/>
                      </a:pPr>
                      <a:r>
                        <a:rPr lang="en-US" sz="1800" b="1" kern="1200" dirty="0">
                          <a:effectLst/>
                        </a:rPr>
                        <a:t>MTH 154 </a:t>
                      </a:r>
                    </a:p>
                    <a:p>
                      <a:pPr marL="285750" lvl="0" indent="-285750">
                        <a:buFont typeface="Arial" panose="020B0604020202020204" pitchFamily="34" charset="0"/>
                        <a:buChar char="•"/>
                      </a:pPr>
                      <a:r>
                        <a:rPr lang="en-US" sz="1800" b="1" kern="1200" dirty="0">
                          <a:effectLst/>
                        </a:rPr>
                        <a:t>PSY 120</a:t>
                      </a:r>
                    </a:p>
                    <a:p>
                      <a:pPr marL="285750" lvl="0" indent="-285750">
                        <a:buFont typeface="Arial" panose="020B0604020202020204" pitchFamily="34" charset="0"/>
                        <a:buChar char="•"/>
                      </a:pPr>
                      <a:r>
                        <a:rPr lang="en-US" sz="1800" b="1" kern="1200" dirty="0">
                          <a:effectLst/>
                        </a:rPr>
                        <a:t>PSY 200</a:t>
                      </a:r>
                    </a:p>
                    <a:p>
                      <a:pPr marL="285750" lvl="0" indent="-285750">
                        <a:buFont typeface="Arial" panose="020B0604020202020204" pitchFamily="34" charset="0"/>
                        <a:buChar char="•"/>
                      </a:pPr>
                      <a:r>
                        <a:rPr lang="en-US" sz="1800" b="1" kern="1200" dirty="0">
                          <a:effectLst/>
                        </a:rPr>
                        <a:t>PSY 231/232/230</a:t>
                      </a:r>
                    </a:p>
                    <a:p>
                      <a:pPr marL="285750" lvl="0" indent="-285750">
                        <a:buFont typeface="Arial" panose="020B0604020202020204" pitchFamily="34" charset="0"/>
                        <a:buChar char="•"/>
                      </a:pPr>
                      <a:r>
                        <a:rPr lang="en-US" sz="1800" b="1" kern="1200" dirty="0">
                          <a:effectLst/>
                        </a:rPr>
                        <a:t>SDV 100 (</a:t>
                      </a:r>
                      <a:r>
                        <a:rPr lang="en-US" sz="1400" b="1" kern="1200" dirty="0">
                          <a:effectLst/>
                        </a:rPr>
                        <a:t>becoming SDV 101 in Fall 2023)</a:t>
                      </a:r>
                    </a:p>
                    <a:p>
                      <a:pPr marL="285750" lvl="0" indent="-285750">
                        <a:buFont typeface="Arial" panose="020B0604020202020204" pitchFamily="34" charset="0"/>
                        <a:buChar char="•"/>
                      </a:pPr>
                      <a:r>
                        <a:rPr lang="en-US" sz="1800" b="1" kern="1200" dirty="0">
                          <a:effectLst/>
                        </a:rPr>
                        <a:t>SDV 108 </a:t>
                      </a:r>
                    </a:p>
                    <a:p>
                      <a:pPr marL="285750" lvl="0" indent="-285750">
                        <a:buFont typeface="Arial" panose="020B0604020202020204" pitchFamily="34" charset="0"/>
                        <a:buChar char="•"/>
                      </a:pPr>
                      <a:r>
                        <a:rPr lang="en-US" sz="1800" b="1" kern="1200" dirty="0">
                          <a:effectLst/>
                        </a:rPr>
                        <a:t>SOC 200 </a:t>
                      </a:r>
                    </a:p>
                    <a:p>
                      <a:pPr marL="285750" indent="-285750">
                        <a:buFont typeface="Arial" panose="020B0604020202020204" pitchFamily="34" charset="0"/>
                        <a:buChar char="•"/>
                      </a:pPr>
                      <a:r>
                        <a:rPr lang="en-US" sz="1800" b="1" kern="1200" dirty="0">
                          <a:effectLst/>
                        </a:rPr>
                        <a:t>SOC 268 </a:t>
                      </a:r>
                      <a:endParaRPr lang="en-US" b="1" dirty="0"/>
                    </a:p>
                  </a:txBody>
                  <a:tcPr/>
                </a:tc>
                <a:extLst>
                  <a:ext uri="{0D108BD9-81ED-4DB2-BD59-A6C34878D82A}">
                    <a16:rowId xmlns:a16="http://schemas.microsoft.com/office/drawing/2014/main" val="2794024228"/>
                  </a:ext>
                </a:extLst>
              </a:tr>
            </a:tbl>
          </a:graphicData>
        </a:graphic>
      </p:graphicFrame>
      <p:pic>
        <p:nvPicPr>
          <p:cNvPr id="9" name="Picture 8">
            <a:extLst>
              <a:ext uri="{FF2B5EF4-FFF2-40B4-BE49-F238E27FC236}">
                <a16:creationId xmlns:a16="http://schemas.microsoft.com/office/drawing/2014/main" id="{551E49A5-283E-4D21-AAB3-823E830E0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161987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F74E-91B6-4CDC-B9A4-1F101C2024A2}"/>
              </a:ext>
            </a:extLst>
          </p:cNvPr>
          <p:cNvSpPr>
            <a:spLocks noGrp="1"/>
          </p:cNvSpPr>
          <p:nvPr>
            <p:ph type="title"/>
          </p:nvPr>
        </p:nvSpPr>
        <p:spPr/>
        <p:txBody>
          <a:bodyPr>
            <a:normAutofit fontScale="90000"/>
          </a:bodyPr>
          <a:lstStyle/>
          <a:p>
            <a:r>
              <a:rPr lang="en-US" dirty="0"/>
              <a:t>QEP Phase 2 Focus</a:t>
            </a:r>
            <a:br>
              <a:rPr lang="en-US" dirty="0"/>
            </a:br>
            <a:r>
              <a:rPr lang="en-US" dirty="0"/>
              <a:t>Application/Analysis and Assumptions</a:t>
            </a:r>
          </a:p>
        </p:txBody>
      </p:sp>
      <p:graphicFrame>
        <p:nvGraphicFramePr>
          <p:cNvPr id="6" name="Content Placeholder 5">
            <a:extLst>
              <a:ext uri="{FF2B5EF4-FFF2-40B4-BE49-F238E27FC236}">
                <a16:creationId xmlns:a16="http://schemas.microsoft.com/office/drawing/2014/main" id="{DDD5E80B-CAD5-4C31-A4F5-C8F17C2563A5}"/>
              </a:ext>
            </a:extLst>
          </p:cNvPr>
          <p:cNvGraphicFramePr>
            <a:graphicFrameLocks noGrp="1"/>
          </p:cNvGraphicFramePr>
          <p:nvPr>
            <p:ph idx="1"/>
            <p:extLst>
              <p:ext uri="{D42A27DB-BD31-4B8C-83A1-F6EECF244321}">
                <p14:modId xmlns:p14="http://schemas.microsoft.com/office/powerpoint/2010/main" val="3344400177"/>
              </p:ext>
            </p:extLst>
          </p:nvPr>
        </p:nvGraphicFramePr>
        <p:xfrm>
          <a:off x="1983334" y="2342374"/>
          <a:ext cx="8223250" cy="4231450"/>
        </p:xfrm>
        <a:graphic>
          <a:graphicData uri="http://schemas.openxmlformats.org/drawingml/2006/table">
            <a:tbl>
              <a:tblPr firstRow="1" firstCol="1" bandRow="1"/>
              <a:tblGrid>
                <a:gridCol w="4345940">
                  <a:extLst>
                    <a:ext uri="{9D8B030D-6E8A-4147-A177-3AD203B41FA5}">
                      <a16:colId xmlns:a16="http://schemas.microsoft.com/office/drawing/2014/main" val="728906927"/>
                    </a:ext>
                  </a:extLst>
                </a:gridCol>
                <a:gridCol w="3877310">
                  <a:extLst>
                    <a:ext uri="{9D8B030D-6E8A-4147-A177-3AD203B41FA5}">
                      <a16:colId xmlns:a16="http://schemas.microsoft.com/office/drawing/2014/main" val="904239871"/>
                    </a:ext>
                  </a:extLst>
                </a:gridCol>
              </a:tblGrid>
              <a:tr h="0">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BUS 200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ADJ 133</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AST 271</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ELE 131</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ELE 132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ELE 156</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EMS 123</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ENG 112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ENV 115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GIS 201</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HIM 251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HRT 137</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IND 125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ITP 100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ITE 140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ITN 112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LGL 127</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NAS 106</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NSG 170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RTH 112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j-lt"/>
                          <a:ea typeface="Calibri" panose="020F0502020204030204" pitchFamily="34" charset="0"/>
                          <a:cs typeface="Times New Roman" panose="02020603050405020304" pitchFamily="18" charset="0"/>
                        </a:rPr>
                        <a:t>WEL 153</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6006"/>
                  </a:ext>
                </a:extLst>
              </a:tr>
            </a:tbl>
          </a:graphicData>
        </a:graphic>
      </p:graphicFrame>
    </p:spTree>
    <p:extLst>
      <p:ext uri="{BB962C8B-B14F-4D97-AF65-F5344CB8AC3E}">
        <p14:creationId xmlns:p14="http://schemas.microsoft.com/office/powerpoint/2010/main" val="9160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F74E-91B6-4CDC-B9A4-1F101C2024A2}"/>
              </a:ext>
            </a:extLst>
          </p:cNvPr>
          <p:cNvSpPr>
            <a:spLocks noGrp="1"/>
          </p:cNvSpPr>
          <p:nvPr>
            <p:ph type="title"/>
          </p:nvPr>
        </p:nvSpPr>
        <p:spPr/>
        <p:txBody>
          <a:bodyPr>
            <a:normAutofit/>
          </a:bodyPr>
          <a:lstStyle/>
          <a:p>
            <a:r>
              <a:rPr lang="en-US" dirty="0"/>
              <a:t>QEP Phase 3 Focus</a:t>
            </a:r>
            <a:br>
              <a:rPr lang="en-US" dirty="0"/>
            </a:br>
            <a:r>
              <a:rPr lang="en-US" dirty="0"/>
              <a:t>Communication and Representation</a:t>
            </a:r>
          </a:p>
        </p:txBody>
      </p:sp>
      <p:graphicFrame>
        <p:nvGraphicFramePr>
          <p:cNvPr id="6" name="Content Placeholder 5">
            <a:extLst>
              <a:ext uri="{FF2B5EF4-FFF2-40B4-BE49-F238E27FC236}">
                <a16:creationId xmlns:a16="http://schemas.microsoft.com/office/drawing/2014/main" id="{DDD5E80B-CAD5-4C31-A4F5-C8F17C2563A5}"/>
              </a:ext>
            </a:extLst>
          </p:cNvPr>
          <p:cNvGraphicFramePr>
            <a:graphicFrameLocks noGrp="1"/>
          </p:cNvGraphicFramePr>
          <p:nvPr>
            <p:ph idx="1"/>
            <p:extLst>
              <p:ext uri="{D42A27DB-BD31-4B8C-83A1-F6EECF244321}">
                <p14:modId xmlns:p14="http://schemas.microsoft.com/office/powerpoint/2010/main" val="3183926044"/>
              </p:ext>
            </p:extLst>
          </p:nvPr>
        </p:nvGraphicFramePr>
        <p:xfrm>
          <a:off x="1983334" y="2342374"/>
          <a:ext cx="8223250" cy="4231450"/>
        </p:xfrm>
        <a:graphic>
          <a:graphicData uri="http://schemas.openxmlformats.org/drawingml/2006/table">
            <a:tbl>
              <a:tblPr firstRow="1" firstCol="1" bandRow="1"/>
              <a:tblGrid>
                <a:gridCol w="4345940">
                  <a:extLst>
                    <a:ext uri="{9D8B030D-6E8A-4147-A177-3AD203B41FA5}">
                      <a16:colId xmlns:a16="http://schemas.microsoft.com/office/drawing/2014/main" val="728906927"/>
                    </a:ext>
                  </a:extLst>
                </a:gridCol>
                <a:gridCol w="3877310">
                  <a:extLst>
                    <a:ext uri="{9D8B030D-6E8A-4147-A177-3AD203B41FA5}">
                      <a16:colId xmlns:a16="http://schemas.microsoft.com/office/drawing/2014/main" val="904239871"/>
                    </a:ext>
                  </a:extLst>
                </a:gridCol>
              </a:tblGrid>
              <a:tr h="0">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ADJ 133</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ADJ 246</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AGR 205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AIR 281</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AST 205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CIV 171</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CST 100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ECO 202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EMS 202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EMS 212</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ENE 110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ENV 235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ENV 149</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HIM 220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IND 101</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ITN 154</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ITP 132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LGL 216</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MEC 205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NSG 210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RTH 135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6006"/>
                  </a:ext>
                </a:extLst>
              </a:tr>
            </a:tbl>
          </a:graphicData>
        </a:graphic>
      </p:graphicFrame>
    </p:spTree>
    <p:extLst>
      <p:ext uri="{BB962C8B-B14F-4D97-AF65-F5344CB8AC3E}">
        <p14:creationId xmlns:p14="http://schemas.microsoft.com/office/powerpoint/2010/main" val="32565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F74E-91B6-4CDC-B9A4-1F101C2024A2}"/>
              </a:ext>
            </a:extLst>
          </p:cNvPr>
          <p:cNvSpPr>
            <a:spLocks noGrp="1"/>
          </p:cNvSpPr>
          <p:nvPr>
            <p:ph type="title"/>
          </p:nvPr>
        </p:nvSpPr>
        <p:spPr/>
        <p:txBody>
          <a:bodyPr>
            <a:normAutofit/>
          </a:bodyPr>
          <a:lstStyle/>
          <a:p>
            <a:r>
              <a:rPr lang="en-US" dirty="0"/>
              <a:t>QEP Phase 4 Focus</a:t>
            </a:r>
            <a:br>
              <a:rPr lang="en-US" dirty="0"/>
            </a:br>
            <a:r>
              <a:rPr lang="en-US" dirty="0"/>
              <a:t>Problem Solving</a:t>
            </a:r>
          </a:p>
        </p:txBody>
      </p:sp>
      <p:graphicFrame>
        <p:nvGraphicFramePr>
          <p:cNvPr id="6" name="Content Placeholder 5">
            <a:extLst>
              <a:ext uri="{FF2B5EF4-FFF2-40B4-BE49-F238E27FC236}">
                <a16:creationId xmlns:a16="http://schemas.microsoft.com/office/drawing/2014/main" id="{DDD5E80B-CAD5-4C31-A4F5-C8F17C2563A5}"/>
              </a:ext>
            </a:extLst>
          </p:cNvPr>
          <p:cNvGraphicFramePr>
            <a:graphicFrameLocks noGrp="1"/>
          </p:cNvGraphicFramePr>
          <p:nvPr>
            <p:ph idx="1"/>
            <p:extLst>
              <p:ext uri="{D42A27DB-BD31-4B8C-83A1-F6EECF244321}">
                <p14:modId xmlns:p14="http://schemas.microsoft.com/office/powerpoint/2010/main" val="36805187"/>
              </p:ext>
            </p:extLst>
          </p:nvPr>
        </p:nvGraphicFramePr>
        <p:xfrm>
          <a:off x="1983581" y="2535206"/>
          <a:ext cx="8223250" cy="3441256"/>
        </p:xfrm>
        <a:graphic>
          <a:graphicData uri="http://schemas.openxmlformats.org/drawingml/2006/table">
            <a:tbl>
              <a:tblPr firstRow="1" firstCol="1" bandRow="1"/>
              <a:tblGrid>
                <a:gridCol w="4345940">
                  <a:extLst>
                    <a:ext uri="{9D8B030D-6E8A-4147-A177-3AD203B41FA5}">
                      <a16:colId xmlns:a16="http://schemas.microsoft.com/office/drawing/2014/main" val="728906927"/>
                    </a:ext>
                  </a:extLst>
                </a:gridCol>
                <a:gridCol w="3877310">
                  <a:extLst>
                    <a:ext uri="{9D8B030D-6E8A-4147-A177-3AD203B41FA5}">
                      <a16:colId xmlns:a16="http://schemas.microsoft.com/office/drawing/2014/main" val="904239871"/>
                    </a:ext>
                  </a:extLst>
                </a:gridCol>
              </a:tblGrid>
              <a:tr h="0">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ADJ 296 or 295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AIR 282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AST 265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AST 290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DRF 298</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ELE 298</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EMS 249</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ENV 290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ETR 218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FOR 290</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HIM 295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IND 137</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ITN 112</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ITP 298</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NSG 252 </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RTH 265</a:t>
                      </a:r>
                    </a:p>
                    <a:p>
                      <a:pPr marL="342900" marR="0" lvl="0" indent="-342900" algn="l">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SDV 195</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6006"/>
                  </a:ext>
                </a:extLst>
              </a:tr>
            </a:tbl>
          </a:graphicData>
        </a:graphic>
      </p:graphicFrame>
    </p:spTree>
    <p:extLst>
      <p:ext uri="{BB962C8B-B14F-4D97-AF65-F5344CB8AC3E}">
        <p14:creationId xmlns:p14="http://schemas.microsoft.com/office/powerpoint/2010/main" val="171736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3218-A592-4C4C-B32C-60C0DE38AF85}"/>
              </a:ext>
            </a:extLst>
          </p:cNvPr>
          <p:cNvSpPr>
            <a:spLocks noGrp="1"/>
          </p:cNvSpPr>
          <p:nvPr>
            <p:ph type="title"/>
          </p:nvPr>
        </p:nvSpPr>
        <p:spPr/>
        <p:txBody>
          <a:bodyPr/>
          <a:lstStyle/>
          <a:p>
            <a:r>
              <a:rPr lang="en-US" dirty="0"/>
              <a:t>Assessment Methods</a:t>
            </a:r>
          </a:p>
        </p:txBody>
      </p:sp>
      <p:sp>
        <p:nvSpPr>
          <p:cNvPr id="3" name="Content Placeholder 2">
            <a:extLst>
              <a:ext uri="{FF2B5EF4-FFF2-40B4-BE49-F238E27FC236}">
                <a16:creationId xmlns:a16="http://schemas.microsoft.com/office/drawing/2014/main" id="{BBE84046-3B2D-430B-99A7-D6F2F141BB93}"/>
              </a:ext>
            </a:extLst>
          </p:cNvPr>
          <p:cNvSpPr>
            <a:spLocks noGrp="1"/>
          </p:cNvSpPr>
          <p:nvPr>
            <p:ph idx="1"/>
          </p:nvPr>
        </p:nvSpPr>
        <p:spPr/>
        <p:txBody>
          <a:bodyPr/>
          <a:lstStyle/>
          <a:p>
            <a:r>
              <a:rPr lang="en-US" dirty="0"/>
              <a:t>How do we know we’re improving?</a:t>
            </a:r>
          </a:p>
          <a:p>
            <a:r>
              <a:rPr lang="en-US" dirty="0"/>
              <a:t>We have two methods of assessment: STAGE and VALUE Rubrics.</a:t>
            </a:r>
          </a:p>
          <a:p>
            <a:endParaRPr lang="en-US" dirty="0"/>
          </a:p>
          <a:p>
            <a:endParaRPr lang="en-US" dirty="0"/>
          </a:p>
        </p:txBody>
      </p:sp>
      <p:graphicFrame>
        <p:nvGraphicFramePr>
          <p:cNvPr id="5" name="Table 4">
            <a:extLst>
              <a:ext uri="{FF2B5EF4-FFF2-40B4-BE49-F238E27FC236}">
                <a16:creationId xmlns:a16="http://schemas.microsoft.com/office/drawing/2014/main" id="{3941CB49-D8BA-4FDD-B09D-1281D1B8FA38}"/>
              </a:ext>
            </a:extLst>
          </p:cNvPr>
          <p:cNvGraphicFramePr>
            <a:graphicFrameLocks noGrp="1"/>
          </p:cNvGraphicFramePr>
          <p:nvPr>
            <p:extLst>
              <p:ext uri="{D42A27DB-BD31-4B8C-83A1-F6EECF244321}">
                <p14:modId xmlns:p14="http://schemas.microsoft.com/office/powerpoint/2010/main" val="2996435134"/>
              </p:ext>
            </p:extLst>
          </p:nvPr>
        </p:nvGraphicFramePr>
        <p:xfrm>
          <a:off x="1398671" y="3246596"/>
          <a:ext cx="9392576" cy="2501011"/>
        </p:xfrm>
        <a:graphic>
          <a:graphicData uri="http://schemas.openxmlformats.org/drawingml/2006/table">
            <a:tbl>
              <a:tblPr firstRow="1" firstCol="1" bandRow="1">
                <a:tableStyleId>{5940675A-B579-460E-94D1-54222C63F5DA}</a:tableStyleId>
              </a:tblPr>
              <a:tblGrid>
                <a:gridCol w="2464170">
                  <a:extLst>
                    <a:ext uri="{9D8B030D-6E8A-4147-A177-3AD203B41FA5}">
                      <a16:colId xmlns:a16="http://schemas.microsoft.com/office/drawing/2014/main" val="2979596555"/>
                    </a:ext>
                  </a:extLst>
                </a:gridCol>
                <a:gridCol w="2464170">
                  <a:extLst>
                    <a:ext uri="{9D8B030D-6E8A-4147-A177-3AD203B41FA5}">
                      <a16:colId xmlns:a16="http://schemas.microsoft.com/office/drawing/2014/main" val="4272304297"/>
                    </a:ext>
                  </a:extLst>
                </a:gridCol>
                <a:gridCol w="2459147">
                  <a:extLst>
                    <a:ext uri="{9D8B030D-6E8A-4147-A177-3AD203B41FA5}">
                      <a16:colId xmlns:a16="http://schemas.microsoft.com/office/drawing/2014/main" val="3461390506"/>
                    </a:ext>
                  </a:extLst>
                </a:gridCol>
                <a:gridCol w="2005089">
                  <a:extLst>
                    <a:ext uri="{9D8B030D-6E8A-4147-A177-3AD203B41FA5}">
                      <a16:colId xmlns:a16="http://schemas.microsoft.com/office/drawing/2014/main" val="4230737991"/>
                    </a:ext>
                  </a:extLst>
                </a:gridCol>
              </a:tblGrid>
              <a:tr h="0">
                <a:tc>
                  <a:txBody>
                    <a:bodyPr/>
                    <a:lstStyle/>
                    <a:p>
                      <a:pPr marL="0" marR="0">
                        <a:lnSpc>
                          <a:spcPct val="107000"/>
                        </a:lnSpc>
                        <a:spcBef>
                          <a:spcPts val="0"/>
                        </a:spcBef>
                        <a:spcAft>
                          <a:spcPts val="0"/>
                        </a:spcAft>
                      </a:pPr>
                      <a:r>
                        <a:rPr lang="en-US" sz="1400" b="1" dirty="0">
                          <a:effectLst/>
                        </a:rPr>
                        <a:t>Students will demonstrate improved Quantitative Literacy skills across the curriculum.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STAGE (QL Section)</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Quantitative Literacy VALUE Rubric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Assessment Coordinator will collect data and analyze overall statistics</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Faculty will use QL rubrics to assess student work; holistic grading sessions will ensure validity.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To assess QL Mastery at the end of a degree program (</a:t>
                      </a:r>
                      <a:r>
                        <a:rPr lang="en-US" sz="1400" b="1" i="1" dirty="0">
                          <a:effectLst/>
                        </a:rPr>
                        <a:t>summative</a:t>
                      </a:r>
                      <a:r>
                        <a:rPr lang="en-US" sz="1400" b="1" dirty="0">
                          <a:effectLst/>
                        </a:rPr>
                        <a:t>)</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 </a:t>
                      </a:r>
                      <a:endParaRPr lang="en-US" sz="1200" b="1" dirty="0">
                        <a:effectLst/>
                      </a:endParaRPr>
                    </a:p>
                    <a:p>
                      <a:pPr marL="0" marR="0">
                        <a:lnSpc>
                          <a:spcPct val="107000"/>
                        </a:lnSpc>
                        <a:spcBef>
                          <a:spcPts val="0"/>
                        </a:spcBef>
                        <a:spcAft>
                          <a:spcPts val="0"/>
                        </a:spcAft>
                      </a:pPr>
                      <a:r>
                        <a:rPr lang="en-US" sz="1400" b="1" dirty="0">
                          <a:effectLst/>
                        </a:rPr>
                        <a:t>To assess student growth at various points within a degree program (</a:t>
                      </a:r>
                      <a:r>
                        <a:rPr lang="en-US" sz="1400" b="1" i="1" dirty="0">
                          <a:effectLst/>
                        </a:rPr>
                        <a:t>formative</a:t>
                      </a: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4488521"/>
                  </a:ext>
                </a:extLst>
              </a:tr>
            </a:tbl>
          </a:graphicData>
        </a:graphic>
      </p:graphicFrame>
    </p:spTree>
    <p:extLst>
      <p:ext uri="{BB962C8B-B14F-4D97-AF65-F5344CB8AC3E}">
        <p14:creationId xmlns:p14="http://schemas.microsoft.com/office/powerpoint/2010/main" val="56384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BFFC-0D0C-4BED-95D8-DFE32666E526}"/>
              </a:ext>
            </a:extLst>
          </p:cNvPr>
          <p:cNvSpPr>
            <a:spLocks noGrp="1"/>
          </p:cNvSpPr>
          <p:nvPr>
            <p:ph type="title"/>
          </p:nvPr>
        </p:nvSpPr>
        <p:spPr/>
        <p:txBody>
          <a:bodyPr/>
          <a:lstStyle/>
          <a:p>
            <a:r>
              <a:rPr lang="en-US" dirty="0"/>
              <a:t>Rubrics/Training Information</a:t>
            </a:r>
          </a:p>
        </p:txBody>
      </p:sp>
      <p:sp>
        <p:nvSpPr>
          <p:cNvPr id="3" name="Content Placeholder 2">
            <a:extLst>
              <a:ext uri="{FF2B5EF4-FFF2-40B4-BE49-F238E27FC236}">
                <a16:creationId xmlns:a16="http://schemas.microsoft.com/office/drawing/2014/main" id="{76C520F8-5B2C-416F-97AA-F312E40A9241}"/>
              </a:ext>
            </a:extLst>
          </p:cNvPr>
          <p:cNvSpPr>
            <a:spLocks noGrp="1"/>
          </p:cNvSpPr>
          <p:nvPr>
            <p:ph idx="1"/>
          </p:nvPr>
        </p:nvSpPr>
        <p:spPr/>
        <p:txBody>
          <a:bodyPr/>
          <a:lstStyle/>
          <a:p>
            <a:pPr marL="0" indent="0">
              <a:buNone/>
            </a:pPr>
            <a:r>
              <a:rPr lang="en-US" dirty="0"/>
              <a:t>Quantitative Literacy and Problem Solving VALUE Rubrics, along with all QEP assignments, can be found here:</a:t>
            </a:r>
          </a:p>
          <a:p>
            <a:pPr marL="0" indent="0">
              <a:buNone/>
            </a:pPr>
            <a:endParaRPr lang="en-US" dirty="0"/>
          </a:p>
          <a:p>
            <a:pPr marL="0" indent="0">
              <a:buNone/>
            </a:pPr>
            <a:r>
              <a:rPr lang="en-US" dirty="0">
                <a:hlinkClick r:id="rId2"/>
              </a:rPr>
              <a:t>https://www.mecc.edu/qep/</a:t>
            </a:r>
            <a:endParaRPr lang="en-US" dirty="0"/>
          </a:p>
          <a:p>
            <a:pPr marL="0" indent="0">
              <a:buNone/>
            </a:pPr>
            <a:endParaRPr lang="en-US" dirty="0"/>
          </a:p>
          <a:p>
            <a:pPr marL="0" indent="0">
              <a:buNone/>
            </a:pPr>
            <a:r>
              <a:rPr lang="en-US" dirty="0"/>
              <a:t>They can also be found in the emails that go out to QEP Faculty each August and January.</a:t>
            </a:r>
          </a:p>
        </p:txBody>
      </p:sp>
      <p:pic>
        <p:nvPicPr>
          <p:cNvPr id="6" name="Picture 5">
            <a:extLst>
              <a:ext uri="{FF2B5EF4-FFF2-40B4-BE49-F238E27FC236}">
                <a16:creationId xmlns:a16="http://schemas.microsoft.com/office/drawing/2014/main" id="{46AB83F9-AA5B-4335-ADB2-FB63BF0F7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295886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467E-FD0E-4E34-8D14-0A59529A752D}"/>
              </a:ext>
            </a:extLst>
          </p:cNvPr>
          <p:cNvSpPr>
            <a:spLocks noGrp="1"/>
          </p:cNvSpPr>
          <p:nvPr>
            <p:ph type="title"/>
          </p:nvPr>
        </p:nvSpPr>
        <p:spPr/>
        <p:txBody>
          <a:bodyPr/>
          <a:lstStyle/>
          <a:p>
            <a:r>
              <a:rPr lang="en-US" dirty="0"/>
              <a:t>The assignment</a:t>
            </a:r>
          </a:p>
        </p:txBody>
      </p:sp>
      <p:sp>
        <p:nvSpPr>
          <p:cNvPr id="3" name="Content Placeholder 2">
            <a:extLst>
              <a:ext uri="{FF2B5EF4-FFF2-40B4-BE49-F238E27FC236}">
                <a16:creationId xmlns:a16="http://schemas.microsoft.com/office/drawing/2014/main" id="{DA6C19B1-CD34-4A07-AEC3-246DEFDA80B6}"/>
              </a:ext>
            </a:extLst>
          </p:cNvPr>
          <p:cNvSpPr>
            <a:spLocks noGrp="1"/>
          </p:cNvSpPr>
          <p:nvPr>
            <p:ph idx="1"/>
          </p:nvPr>
        </p:nvSpPr>
        <p:spPr/>
        <p:txBody>
          <a:bodyPr/>
          <a:lstStyle/>
          <a:p>
            <a:r>
              <a:rPr lang="en-US" dirty="0"/>
              <a:t>Make sure to teach required skills before giving </a:t>
            </a:r>
            <a:r>
              <a:rPr lang="en-US"/>
              <a:t>the assignment</a:t>
            </a:r>
            <a:endParaRPr lang="en-US" dirty="0"/>
          </a:p>
          <a:p>
            <a:r>
              <a:rPr lang="en-US" dirty="0"/>
              <a:t>Ensure that the assignment is for a grade in the class. It can be a low-stakes assignment, but it should not be optional.</a:t>
            </a:r>
          </a:p>
          <a:p>
            <a:r>
              <a:rPr lang="en-US" dirty="0"/>
              <a:t>You may implement the assignment on Canvas and use the Canvas-embedded rubric </a:t>
            </a:r>
            <a:r>
              <a:rPr lang="en-US" i="1" dirty="0"/>
              <a:t>or</a:t>
            </a:r>
            <a:r>
              <a:rPr lang="en-US" dirty="0"/>
              <a:t> you may use paper copies of the assignment and rubric</a:t>
            </a:r>
          </a:p>
          <a:p>
            <a:pPr lvl="1"/>
            <a:r>
              <a:rPr lang="en-US" dirty="0"/>
              <a:t>If you implement on Canvas, make sure the students submit the assignment on Canvas and that you score the assignment on Canvas</a:t>
            </a:r>
          </a:p>
          <a:p>
            <a:pPr lvl="1"/>
            <a:r>
              <a:rPr lang="en-US" dirty="0"/>
              <a:t>If you use paper copies, save student copies of work so that you can submit both student work and rubrics to Ken. Include student ID numbers if you use paper copies.</a:t>
            </a:r>
          </a:p>
        </p:txBody>
      </p:sp>
      <p:pic>
        <p:nvPicPr>
          <p:cNvPr id="4" name="Picture 3">
            <a:extLst>
              <a:ext uri="{FF2B5EF4-FFF2-40B4-BE49-F238E27FC236}">
                <a16:creationId xmlns:a16="http://schemas.microsoft.com/office/drawing/2014/main" id="{27D08C25-BD2A-4C5D-BAA5-B325C3110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419" y="369115"/>
            <a:ext cx="1247824" cy="1191446"/>
          </a:xfrm>
          <a:prstGeom prst="rect">
            <a:avLst/>
          </a:prstGeom>
        </p:spPr>
      </p:pic>
    </p:spTree>
    <p:extLst>
      <p:ext uri="{BB962C8B-B14F-4D97-AF65-F5344CB8AC3E}">
        <p14:creationId xmlns:p14="http://schemas.microsoft.com/office/powerpoint/2010/main" val="3165114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73DE6DABAD94EB2D990BAE5BAF783" ma:contentTypeVersion="14" ma:contentTypeDescription="Create a new document." ma:contentTypeScope="" ma:versionID="0ac8b12c95a28c2e16555c599d84059c">
  <xsd:schema xmlns:xsd="http://www.w3.org/2001/XMLSchema" xmlns:xs="http://www.w3.org/2001/XMLSchema" xmlns:p="http://schemas.microsoft.com/office/2006/metadata/properties" xmlns:ns1="http://schemas.microsoft.com/sharepoint/v3" xmlns:ns3="f7728c4a-6658-478f-b0db-ef5054ce578d" targetNamespace="http://schemas.microsoft.com/office/2006/metadata/properties" ma:root="true" ma:fieldsID="7cf5985a8f7c52f82d4a1e61b8fac418" ns1:_="" ns3:_="">
    <xsd:import namespace="http://schemas.microsoft.com/sharepoint/v3"/>
    <xsd:import namespace="f7728c4a-6658-478f-b0db-ef5054ce57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728c4a-6658-478f-b0db-ef5054ce5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7728c4a-6658-478f-b0db-ef5054ce578d" xsi:nil="true"/>
  </documentManagement>
</p:properties>
</file>

<file path=customXml/itemProps1.xml><?xml version="1.0" encoding="utf-8"?>
<ds:datastoreItem xmlns:ds="http://schemas.openxmlformats.org/officeDocument/2006/customXml" ds:itemID="{1F4E7B8C-6A1E-47F3-9CAA-588EE56F3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728c4a-6658-478f-b0db-ef5054ce5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F65B0A-B41F-47A4-94DB-D36E94DDF799}">
  <ds:schemaRefs>
    <ds:schemaRef ds:uri="http://schemas.microsoft.com/sharepoint/v3/contenttype/forms"/>
  </ds:schemaRefs>
</ds:datastoreItem>
</file>

<file path=customXml/itemProps3.xml><?xml version="1.0" encoding="utf-8"?>
<ds:datastoreItem xmlns:ds="http://schemas.openxmlformats.org/officeDocument/2006/customXml" ds:itemID="{AAA96F8A-4618-445B-97C3-C4163334D429}">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f7728c4a-6658-478f-b0db-ef5054ce578d"/>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Banded</Template>
  <TotalTime>233</TotalTime>
  <Words>1085</Words>
  <Application>Microsoft Office PowerPoint</Application>
  <PresentationFormat>Widescreen</PresentationFormat>
  <Paragraphs>176</Paragraphs>
  <Slides>20</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Corbel</vt:lpstr>
      <vt:lpstr>Symbol</vt:lpstr>
      <vt:lpstr>Times New Roman</vt:lpstr>
      <vt:lpstr>Wingdings</vt:lpstr>
      <vt:lpstr>Banded</vt:lpstr>
      <vt:lpstr>QEP Implementation</vt:lpstr>
      <vt:lpstr>QEP Goal &amp; Student Learning Outcomes</vt:lpstr>
      <vt:lpstr>QEP Phase 1 Focus  Calculation and Interpretation</vt:lpstr>
      <vt:lpstr>QEP Phase 2 Focus Application/Analysis and Assumptions</vt:lpstr>
      <vt:lpstr>QEP Phase 3 Focus Communication and Representation</vt:lpstr>
      <vt:lpstr>QEP Phase 4 Focus Problem Solving</vt:lpstr>
      <vt:lpstr>Assessment Methods</vt:lpstr>
      <vt:lpstr>Rubrics/Training Information</vt:lpstr>
      <vt:lpstr>The assignment</vt:lpstr>
      <vt:lpstr>Adding the Rubric to an Assignment</vt:lpstr>
      <vt:lpstr>Using the Rubric</vt:lpstr>
      <vt:lpstr>Important Reminders: Data collection</vt:lpstr>
      <vt:lpstr>Rubric: Importance of using properly</vt:lpstr>
      <vt:lpstr>Where we are </vt:lpstr>
      <vt:lpstr>PowerPoint Presentation</vt:lpstr>
      <vt:lpstr>PowerPoint Presentation</vt:lpstr>
      <vt:lpstr>PowerPoint Presentation</vt:lpstr>
      <vt:lpstr>PowerPoint Presentation</vt:lpstr>
      <vt:lpstr>Continuing Implementation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QEP Phase 1</dc:title>
  <dc:creator>Bethany Arnold</dc:creator>
  <cp:lastModifiedBy>Bethany Arnold</cp:lastModifiedBy>
  <cp:revision>25</cp:revision>
  <dcterms:created xsi:type="dcterms:W3CDTF">2021-07-12T13:51:48Z</dcterms:created>
  <dcterms:modified xsi:type="dcterms:W3CDTF">2023-08-18T12:43:43Z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0x01010043D73DE6DABAD94EB2D990BAE5BAF783</vt:lpwstr>
  </property>
  <property fmtid="{D5CDD505-2E9C-101B-9397-08002B2CF9AE}" pid="3" name="MSIP_Label_25750397-bd1d-43c0-bc6a-cf6ee9f11bb1_Enabled">
    <vt:lpwstr>true</vt:lpwstr>
  </property>
  <property fmtid="{D5CDD505-2E9C-101B-9397-08002B2CF9AE}" pid="4" name="MSIP_Label_25750397-bd1d-43c0-bc6a-cf6ee9f11bb1_SetDate">
    <vt:lpwstr>2023-07-25T15:41:05Z</vt:lpwstr>
  </property>
  <property fmtid="{D5CDD505-2E9C-101B-9397-08002B2CF9AE}" pid="5" name="MSIP_Label_25750397-bd1d-43c0-bc6a-cf6ee9f11bb1_Method">
    <vt:lpwstr>Standard</vt:lpwstr>
  </property>
  <property fmtid="{D5CDD505-2E9C-101B-9397-08002B2CF9AE}" pid="6" name="MSIP_Label_25750397-bd1d-43c0-bc6a-cf6ee9f11bb1_Name">
    <vt:lpwstr>defa4170-0d19-0005-0004-bc88714345d2</vt:lpwstr>
  </property>
  <property fmtid="{D5CDD505-2E9C-101B-9397-08002B2CF9AE}" pid="7" name="MSIP_Label_25750397-bd1d-43c0-bc6a-cf6ee9f11bb1_SiteId">
    <vt:lpwstr>25f72a6c-87c5-4f74-af67-03711d13b7aa</vt:lpwstr>
  </property>
  <property fmtid="{D5CDD505-2E9C-101B-9397-08002B2CF9AE}" pid="8" name="MSIP_Label_25750397-bd1d-43c0-bc6a-cf6ee9f11bb1_ActionId">
    <vt:lpwstr>fbf2d5cb-8a38-4573-ae57-82dc82e91eb2</vt:lpwstr>
  </property>
  <property fmtid="{D5CDD505-2E9C-101B-9397-08002B2CF9AE}" pid="9" name="MSIP_Label_25750397-bd1d-43c0-bc6a-cf6ee9f11bb1_ContentBits">
    <vt:lpwstr>0</vt:lpwstr>
  </property>
</Properties>
</file>