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84" r:id="rId4"/>
  </p:sldMasterIdLst>
  <p:notesMasterIdLst>
    <p:notesMasterId r:id="rId30"/>
  </p:notesMasterIdLst>
  <p:handoutMasterIdLst>
    <p:handoutMasterId r:id="rId31"/>
  </p:handoutMasterIdLst>
  <p:sldIdLst>
    <p:sldId id="256" r:id="rId5"/>
    <p:sldId id="305" r:id="rId6"/>
    <p:sldId id="296" r:id="rId7"/>
    <p:sldId id="298" r:id="rId8"/>
    <p:sldId id="299" r:id="rId9"/>
    <p:sldId id="257" r:id="rId10"/>
    <p:sldId id="313" r:id="rId11"/>
    <p:sldId id="323" r:id="rId12"/>
    <p:sldId id="306" r:id="rId13"/>
    <p:sldId id="314" r:id="rId14"/>
    <p:sldId id="316" r:id="rId15"/>
    <p:sldId id="317" r:id="rId16"/>
    <p:sldId id="318" r:id="rId17"/>
    <p:sldId id="319" r:id="rId18"/>
    <p:sldId id="320" r:id="rId19"/>
    <p:sldId id="322" r:id="rId20"/>
    <p:sldId id="260" r:id="rId21"/>
    <p:sldId id="258" r:id="rId22"/>
    <p:sldId id="302" r:id="rId23"/>
    <p:sldId id="312" r:id="rId24"/>
    <p:sldId id="307" r:id="rId25"/>
    <p:sldId id="303" r:id="rId26"/>
    <p:sldId id="275" r:id="rId27"/>
    <p:sldId id="304" r:id="rId28"/>
    <p:sldId id="30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83707" autoAdjust="0"/>
  </p:normalViewPr>
  <p:slideViewPr>
    <p:cSldViewPr snapToGrid="0">
      <p:cViewPr varScale="1">
        <p:scale>
          <a:sx n="114" d="100"/>
          <a:sy n="114" d="100"/>
        </p:scale>
        <p:origin x="474" y="114"/>
      </p:cViewPr>
      <p:guideLst/>
    </p:cSldViewPr>
  </p:slideViewPr>
  <p:notesTextViewPr>
    <p:cViewPr>
      <p:scale>
        <a:sx n="3" d="2"/>
        <a:sy n="3" d="2"/>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0B7FD6-6B50-4C58-994F-82DC621427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5CC7F2D-6B16-4B88-A4F8-ABD5316B47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51DC69-60C3-4CF7-A135-6E702ECCE0F0}" type="datetimeFigureOut">
              <a:rPr lang="en-US" smtClean="0"/>
              <a:t>10/25/2022</a:t>
            </a:fld>
            <a:endParaRPr lang="en-US" dirty="0"/>
          </a:p>
        </p:txBody>
      </p:sp>
      <p:sp>
        <p:nvSpPr>
          <p:cNvPr id="4" name="Footer Placeholder 3">
            <a:extLst>
              <a:ext uri="{FF2B5EF4-FFF2-40B4-BE49-F238E27FC236}">
                <a16:creationId xmlns:a16="http://schemas.microsoft.com/office/drawing/2014/main" id="{F94CEF1E-1ACC-48D0-92B3-CB3D4FED50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5F188B4-83B8-4C82-AFAC-DC1E415458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A9FFBD-F123-4881-BC93-591827BC61E0}" type="slidenum">
              <a:rPr lang="en-US" smtClean="0"/>
              <a:t>‹#›</a:t>
            </a:fld>
            <a:endParaRPr lang="en-US" dirty="0"/>
          </a:p>
        </p:txBody>
      </p:sp>
    </p:spTree>
    <p:extLst>
      <p:ext uri="{BB962C8B-B14F-4D97-AF65-F5344CB8AC3E}">
        <p14:creationId xmlns:p14="http://schemas.microsoft.com/office/powerpoint/2010/main" val="1736621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E3EC7B-6C72-4FBB-87DF-2BD2CB7DC1E6}" type="datetimeFigureOut">
              <a:rPr lang="en-US" smtClean="0"/>
              <a:t>10/25/2022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62A795-6F94-4A96-B820-B9038480D048}" type="slidenum">
              <a:rPr lang="en-US" smtClean="0"/>
              <a:t>‹#›</a:t>
            </a:fld>
            <a:endParaRPr lang="en-US" dirty="0"/>
          </a:p>
        </p:txBody>
      </p:sp>
    </p:spTree>
    <p:extLst>
      <p:ext uri="{BB962C8B-B14F-4D97-AF65-F5344CB8AC3E}">
        <p14:creationId xmlns:p14="http://schemas.microsoft.com/office/powerpoint/2010/main" val="966495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Are your classroom colors different than what you see in this template? That’s OK! Click on Design -&gt; Variants (the down arrow) -&gt; Pick the color scheme that works for you!</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Feel free to change any “You will…” and “I will…” statements to ensure they align with your classroom procedures and rules!</a:t>
            </a:r>
          </a:p>
        </p:txBody>
      </p:sp>
      <p:sp>
        <p:nvSpPr>
          <p:cNvPr id="4" name="Slide Number Placeholder 3"/>
          <p:cNvSpPr>
            <a:spLocks noGrp="1"/>
          </p:cNvSpPr>
          <p:nvPr>
            <p:ph type="sldNum" sz="quarter" idx="10"/>
          </p:nvPr>
        </p:nvSpPr>
        <p:spPr/>
        <p:txBody>
          <a:bodyPr/>
          <a:lstStyle/>
          <a:p>
            <a:fld id="{B262A795-6F94-4A96-B820-B9038480D048}" type="slidenum">
              <a:rPr lang="en-US" smtClean="0"/>
              <a:t>1</a:t>
            </a:fld>
            <a:endParaRPr lang="en-US" dirty="0"/>
          </a:p>
        </p:txBody>
      </p:sp>
    </p:spTree>
    <p:extLst>
      <p:ext uri="{BB962C8B-B14F-4D97-AF65-F5344CB8AC3E}">
        <p14:creationId xmlns:p14="http://schemas.microsoft.com/office/powerpoint/2010/main" val="3642546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8A87A34-81AB-432B-8DAE-1953F412C126}" type="datetimeFigureOut">
              <a:rPr lang="en-US" smtClean="0"/>
              <a:t>10/25/2022</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D22F896-40B5-4ADD-8801-0D06FADFA095}"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785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17245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42219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85284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076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34525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68006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7527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702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55246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1507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48A87A34-81AB-432B-8DAE-1953F412C126}" type="datetimeFigureOut">
              <a:rPr lang="en-US" smtClean="0"/>
              <a:pPr/>
              <a:t>10/25/2022</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476196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ecc.edu/qe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ree-management-ebooks.com/news/pareto-analysis/" TargetMode="External"/><Relationship Id="rId2" Type="http://schemas.openxmlformats.org/officeDocument/2006/relationships/hyperlink" Target="http://www.free-management-ebooks.com/news/cause-and-effect-analysis/"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slidemodel.com/affinity-diagram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jmullins@mecc.edu" TargetMode="External"/><Relationship Id="rId2" Type="http://schemas.openxmlformats.org/officeDocument/2006/relationships/hyperlink" Target="mailto:barnold@mecc.edu" TargetMode="Externa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hyperlink" Target="http://www.mecc.edu/qe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4.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4.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ecc.edu/qe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jmullins@mecc.edu" TargetMode="External"/><Relationship Id="rId2" Type="http://schemas.openxmlformats.org/officeDocument/2006/relationships/hyperlink" Target="mailto:barnold@mecc.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mecc.edu/qe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1F489-B701-4C74-9747-27C8656A89CC}"/>
              </a:ext>
            </a:extLst>
          </p:cNvPr>
          <p:cNvSpPr>
            <a:spLocks noGrp="1"/>
          </p:cNvSpPr>
          <p:nvPr>
            <p:ph type="ctrTitle"/>
          </p:nvPr>
        </p:nvSpPr>
        <p:spPr>
          <a:xfrm>
            <a:off x="1109980" y="882376"/>
            <a:ext cx="9966960" cy="2926080"/>
          </a:xfrm>
        </p:spPr>
        <p:txBody>
          <a:bodyPr>
            <a:normAutofit/>
          </a:bodyPr>
          <a:lstStyle/>
          <a:p>
            <a:r>
              <a:rPr lang="en-US" sz="6000" dirty="0">
                <a:latin typeface="Rockwell" panose="02060603020205020403" pitchFamily="18" charset="0"/>
              </a:rPr>
              <a:t>Problem Solving&amp; </a:t>
            </a:r>
            <a:br>
              <a:rPr lang="en-US" sz="6000" dirty="0">
                <a:latin typeface="Rockwell" panose="02060603020205020403" pitchFamily="18" charset="0"/>
              </a:rPr>
            </a:br>
            <a:r>
              <a:rPr lang="en-US" sz="6000" dirty="0">
                <a:latin typeface="Rockwell" panose="02060603020205020403" pitchFamily="18" charset="0"/>
              </a:rPr>
              <a:t>VALUE Rubric Training: Phase 4</a:t>
            </a:r>
          </a:p>
        </p:txBody>
      </p:sp>
      <p:sp>
        <p:nvSpPr>
          <p:cNvPr id="4" name="Rectangle 3">
            <a:extLst>
              <a:ext uri="{FF2B5EF4-FFF2-40B4-BE49-F238E27FC236}">
                <a16:creationId xmlns:a16="http://schemas.microsoft.com/office/drawing/2014/main" id="{AB9D48B0-B56D-41B2-BE12-D226EAAFD201}"/>
              </a:ext>
            </a:extLst>
          </p:cNvPr>
          <p:cNvSpPr/>
          <p:nvPr/>
        </p:nvSpPr>
        <p:spPr>
          <a:xfrm>
            <a:off x="8998716" y="6194485"/>
            <a:ext cx="2957348" cy="369332"/>
          </a:xfrm>
          <a:prstGeom prst="rect">
            <a:avLst/>
          </a:prstGeom>
        </p:spPr>
        <p:txBody>
          <a:bodyPr wrap="none">
            <a:spAutoFit/>
          </a:bodyPr>
          <a:lstStyle/>
          <a:p>
            <a:r>
              <a:rPr lang="en-US" b="1" dirty="0">
                <a:solidFill>
                  <a:schemeClr val="bg1"/>
                </a:solidFill>
                <a:hlinkClick r:id="rId3">
                  <a:extLst>
                    <a:ext uri="{A12FA001-AC4F-418D-AE19-62706E023703}">
                      <ahyp:hlinkClr xmlns:ahyp="http://schemas.microsoft.com/office/drawing/2018/hyperlinkcolor" val="tx"/>
                    </a:ext>
                  </a:extLst>
                </a:hlinkClick>
              </a:rPr>
              <a:t>https://www.mecc.edu/qep/</a:t>
            </a:r>
            <a:endParaRPr lang="en-US" b="1" dirty="0">
              <a:solidFill>
                <a:schemeClr val="bg1"/>
              </a:solidFill>
            </a:endParaRPr>
          </a:p>
        </p:txBody>
      </p:sp>
      <p:pic>
        <p:nvPicPr>
          <p:cNvPr id="5" name="Picture 4">
            <a:extLst>
              <a:ext uri="{FF2B5EF4-FFF2-40B4-BE49-F238E27FC236}">
                <a16:creationId xmlns:a16="http://schemas.microsoft.com/office/drawing/2014/main" id="{CD777A9C-2A01-4F84-8FDD-E50DFC94DFAE}"/>
              </a:ext>
            </a:extLst>
          </p:cNvPr>
          <p:cNvPicPr>
            <a:picLocks noChangeAspect="1"/>
          </p:cNvPicPr>
          <p:nvPr/>
        </p:nvPicPr>
        <p:blipFill>
          <a:blip r:embed="rId4"/>
          <a:stretch>
            <a:fillRect/>
          </a:stretch>
        </p:blipFill>
        <p:spPr>
          <a:xfrm>
            <a:off x="5200100" y="3957136"/>
            <a:ext cx="1616597" cy="1752674"/>
          </a:xfrm>
          <a:prstGeom prst="rect">
            <a:avLst/>
          </a:prstGeom>
        </p:spPr>
      </p:pic>
    </p:spTree>
    <p:extLst>
      <p:ext uri="{BB962C8B-B14F-4D97-AF65-F5344CB8AC3E}">
        <p14:creationId xmlns:p14="http://schemas.microsoft.com/office/powerpoint/2010/main" val="616906718"/>
      </p:ext>
    </p:extLst>
  </p:cSld>
  <p:clrMapOvr>
    <a:masterClrMapping/>
  </p:clrMapOvr>
  <mc:AlternateContent xmlns:mc="http://schemas.openxmlformats.org/markup-compatibility/2006" xmlns:p14="http://schemas.microsoft.com/office/powerpoint/2010/main">
    <mc:Choice Requires="p14">
      <p:transition spd="slow" p14:dur="2000" advTm="27566"/>
    </mc:Choice>
    <mc:Fallback xmlns="">
      <p:transition spd="slow" advTm="2756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1D3B-4CDD-4221-A56B-6A18F0DC72C5}"/>
              </a:ext>
            </a:extLst>
          </p:cNvPr>
          <p:cNvSpPr>
            <a:spLocks noGrp="1"/>
          </p:cNvSpPr>
          <p:nvPr>
            <p:ph type="title"/>
          </p:nvPr>
        </p:nvSpPr>
        <p:spPr/>
        <p:txBody>
          <a:bodyPr/>
          <a:lstStyle/>
          <a:p>
            <a:r>
              <a:rPr lang="en-US" dirty="0"/>
              <a:t>Step One: Define the Problem</a:t>
            </a:r>
          </a:p>
        </p:txBody>
      </p:sp>
      <p:sp>
        <p:nvSpPr>
          <p:cNvPr id="3" name="Content Placeholder 2">
            <a:extLst>
              <a:ext uri="{FF2B5EF4-FFF2-40B4-BE49-F238E27FC236}">
                <a16:creationId xmlns:a16="http://schemas.microsoft.com/office/drawing/2014/main" id="{F4291645-438D-4518-9AD9-FA3679037F37}"/>
              </a:ext>
            </a:extLst>
          </p:cNvPr>
          <p:cNvSpPr>
            <a:spLocks noGrp="1"/>
          </p:cNvSpPr>
          <p:nvPr>
            <p:ph idx="1"/>
          </p:nvPr>
        </p:nvSpPr>
        <p:spPr>
          <a:xfrm>
            <a:off x="1054919" y="1688284"/>
            <a:ext cx="9872871" cy="3143775"/>
          </a:xfrm>
        </p:spPr>
        <p:txBody>
          <a:bodyPr>
            <a:normAutofit lnSpcReduction="10000"/>
          </a:bodyPr>
          <a:lstStyle/>
          <a:p>
            <a:pPr marL="45720" indent="0">
              <a:buNone/>
            </a:pPr>
            <a:r>
              <a:rPr lang="en-US" sz="2400" dirty="0"/>
              <a:t>Step One is about diagnosing the problem – the context, background and symptoms of the issue. Once the student has a clear grasp of what the problem is, they investigate the wider symptoms to discover the implications of the problem, who it affects, and how urgent/important it is to resolve the symptoms.</a:t>
            </a:r>
          </a:p>
          <a:p>
            <a:pPr marL="45720" indent="0">
              <a:buNone/>
            </a:pPr>
            <a:r>
              <a:rPr lang="en-US" sz="2400" dirty="0"/>
              <a:t>Students should d</a:t>
            </a:r>
            <a:r>
              <a:rPr lang="en-US" dirty="0"/>
              <a:t>emonstrate the ability to construct a clear and insightful problem statement with evidence of all relevant contextual factors. On the rubric, if students do this well, they would earn a “4” in the second box below. Below is the AAC&amp;U Rubric row corresponding to Defining the Problem.</a:t>
            </a:r>
            <a:endParaRPr lang="en-US" sz="2400" dirty="0"/>
          </a:p>
          <a:p>
            <a:pPr marL="45720" indent="0">
              <a:buNone/>
            </a:pPr>
            <a:endParaRPr lang="en-US" sz="2400" dirty="0"/>
          </a:p>
        </p:txBody>
      </p:sp>
      <p:pic>
        <p:nvPicPr>
          <p:cNvPr id="5" name="Picture 4">
            <a:extLst>
              <a:ext uri="{FF2B5EF4-FFF2-40B4-BE49-F238E27FC236}">
                <a16:creationId xmlns:a16="http://schemas.microsoft.com/office/drawing/2014/main" id="{FE28977E-5BA6-4A88-A2AC-A613FE2FA768}"/>
              </a:ext>
            </a:extLst>
          </p:cNvPr>
          <p:cNvPicPr>
            <a:picLocks noChangeAspect="1"/>
          </p:cNvPicPr>
          <p:nvPr/>
        </p:nvPicPr>
        <p:blipFill>
          <a:blip r:embed="rId2"/>
          <a:stretch>
            <a:fillRect/>
          </a:stretch>
        </p:blipFill>
        <p:spPr>
          <a:xfrm>
            <a:off x="385894" y="4697394"/>
            <a:ext cx="11274803" cy="635626"/>
          </a:xfrm>
          <a:prstGeom prst="rect">
            <a:avLst/>
          </a:prstGeom>
        </p:spPr>
      </p:pic>
    </p:spTree>
    <p:extLst>
      <p:ext uri="{BB962C8B-B14F-4D97-AF65-F5344CB8AC3E}">
        <p14:creationId xmlns:p14="http://schemas.microsoft.com/office/powerpoint/2010/main" val="2116729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674DD-38AE-4A7B-83F5-EBE35E859A13}"/>
              </a:ext>
            </a:extLst>
          </p:cNvPr>
          <p:cNvSpPr>
            <a:spLocks noGrp="1"/>
          </p:cNvSpPr>
          <p:nvPr>
            <p:ph type="title"/>
          </p:nvPr>
        </p:nvSpPr>
        <p:spPr/>
        <p:txBody>
          <a:bodyPr/>
          <a:lstStyle/>
          <a:p>
            <a:r>
              <a:rPr lang="en-US"/>
              <a:t>Step Two: Determine the Root Cause(s) of the Problem</a:t>
            </a:r>
          </a:p>
        </p:txBody>
      </p:sp>
      <p:sp>
        <p:nvSpPr>
          <p:cNvPr id="3" name="Content Placeholder 2">
            <a:extLst>
              <a:ext uri="{FF2B5EF4-FFF2-40B4-BE49-F238E27FC236}">
                <a16:creationId xmlns:a16="http://schemas.microsoft.com/office/drawing/2014/main" id="{6EC5171A-9A8C-47B6-B0A2-BB041E592BB7}"/>
              </a:ext>
            </a:extLst>
          </p:cNvPr>
          <p:cNvSpPr>
            <a:spLocks noGrp="1"/>
          </p:cNvSpPr>
          <p:nvPr>
            <p:ph idx="1"/>
          </p:nvPr>
        </p:nvSpPr>
        <p:spPr>
          <a:xfrm>
            <a:off x="1143000" y="2057401"/>
            <a:ext cx="9872871" cy="3412222"/>
          </a:xfrm>
        </p:spPr>
        <p:txBody>
          <a:bodyPr>
            <a:normAutofit/>
          </a:bodyPr>
          <a:lstStyle/>
          <a:p>
            <a:r>
              <a:rPr lang="en-US" sz="1800" dirty="0"/>
              <a:t>Once the problem is defined, the student begins to explore what has caused the problem. In this step, students may either simply brainstorm on paper or use tools such as the below:</a:t>
            </a:r>
          </a:p>
          <a:p>
            <a:r>
              <a:rPr lang="en-US" sz="1800" dirty="0">
                <a:hlinkClick r:id="rId2"/>
              </a:rPr>
              <a:t>Fishbone diagrams </a:t>
            </a:r>
            <a:endParaRPr lang="en-US" sz="1800" dirty="0"/>
          </a:p>
          <a:p>
            <a:r>
              <a:rPr lang="en-US" sz="1800" dirty="0">
                <a:hlinkClick r:id="rId3"/>
              </a:rPr>
              <a:t>Pareto analysis </a:t>
            </a:r>
            <a:endParaRPr lang="en-US" sz="1800" dirty="0"/>
          </a:p>
          <a:p>
            <a:r>
              <a:rPr lang="en-US" sz="1800" dirty="0">
                <a:hlinkClick r:id="rId4"/>
              </a:rPr>
              <a:t>Affinity diagrams </a:t>
            </a:r>
            <a:endParaRPr lang="en-US" sz="1800" dirty="0"/>
          </a:p>
          <a:p>
            <a:endParaRPr lang="en-US" sz="1800" dirty="0"/>
          </a:p>
          <a:p>
            <a:endParaRPr lang="en-US" sz="1800" dirty="0"/>
          </a:p>
          <a:p>
            <a:pPr marL="45720" indent="0">
              <a:buNone/>
            </a:pPr>
            <a:r>
              <a:rPr lang="en-US" sz="1800" dirty="0"/>
              <a:t>To demonstrate understanding of this, students will need to identify multiple approaches for solving the problem that apply within a specific context. The rubric section for Step two is below:</a:t>
            </a:r>
          </a:p>
        </p:txBody>
      </p:sp>
      <p:pic>
        <p:nvPicPr>
          <p:cNvPr id="3074" name="Picture 2" descr="http://www.free-management-ebooks.com/news/wp-content/uploads/2016/12/ss4.png">
            <a:extLst>
              <a:ext uri="{FF2B5EF4-FFF2-40B4-BE49-F238E27FC236}">
                <a16:creationId xmlns:a16="http://schemas.microsoft.com/office/drawing/2014/main" id="{97648323-E2E6-498A-B3DE-1DF4979B55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9935" y="2600586"/>
            <a:ext cx="4367767" cy="21787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AED76F2-29D0-416F-9A40-9CF66C4EBEE1}"/>
              </a:ext>
            </a:extLst>
          </p:cNvPr>
          <p:cNvPicPr>
            <a:picLocks noChangeAspect="1"/>
          </p:cNvPicPr>
          <p:nvPr/>
        </p:nvPicPr>
        <p:blipFill>
          <a:blip r:embed="rId6"/>
          <a:stretch>
            <a:fillRect/>
          </a:stretch>
        </p:blipFill>
        <p:spPr>
          <a:xfrm>
            <a:off x="612396" y="5561064"/>
            <a:ext cx="11132191" cy="516558"/>
          </a:xfrm>
          <a:prstGeom prst="rect">
            <a:avLst/>
          </a:prstGeom>
        </p:spPr>
      </p:pic>
    </p:spTree>
    <p:extLst>
      <p:ext uri="{BB962C8B-B14F-4D97-AF65-F5344CB8AC3E}">
        <p14:creationId xmlns:p14="http://schemas.microsoft.com/office/powerpoint/2010/main" val="3667369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E9D30-4617-4B50-BE4D-7F9FC7FDEB4A}"/>
              </a:ext>
            </a:extLst>
          </p:cNvPr>
          <p:cNvSpPr>
            <a:spLocks noGrp="1"/>
          </p:cNvSpPr>
          <p:nvPr>
            <p:ph type="title"/>
          </p:nvPr>
        </p:nvSpPr>
        <p:spPr/>
        <p:txBody>
          <a:bodyPr/>
          <a:lstStyle/>
          <a:p>
            <a:r>
              <a:rPr lang="en-US" dirty="0"/>
              <a:t>Step Three: Develop Alternative Solutions</a:t>
            </a:r>
          </a:p>
        </p:txBody>
      </p:sp>
      <p:sp>
        <p:nvSpPr>
          <p:cNvPr id="3" name="Content Placeholder 2">
            <a:extLst>
              <a:ext uri="{FF2B5EF4-FFF2-40B4-BE49-F238E27FC236}">
                <a16:creationId xmlns:a16="http://schemas.microsoft.com/office/drawing/2014/main" id="{01F81FBA-2B55-4D97-8C33-4E90622EF112}"/>
              </a:ext>
            </a:extLst>
          </p:cNvPr>
          <p:cNvSpPr>
            <a:spLocks noGrp="1"/>
          </p:cNvSpPr>
          <p:nvPr>
            <p:ph idx="1"/>
          </p:nvPr>
        </p:nvSpPr>
        <p:spPr>
          <a:xfrm>
            <a:off x="1176129" y="1679895"/>
            <a:ext cx="9872871" cy="2137095"/>
          </a:xfrm>
        </p:spPr>
        <p:txBody>
          <a:bodyPr>
            <a:normAutofit lnSpcReduction="10000"/>
          </a:bodyPr>
          <a:lstStyle/>
          <a:p>
            <a:r>
              <a:rPr lang="en-US" dirty="0"/>
              <a:t>Analytical, creative problem solving is about creating a variety of solutions, not just one. Often the most obvious answer is not the most effective solution to the problem. To develop solutions, students will want to focus on:</a:t>
            </a:r>
          </a:p>
          <a:p>
            <a:pPr lvl="1"/>
            <a:r>
              <a:rPr lang="en-US" dirty="0"/>
              <a:t>Proposing one or more solutions/hypotheses that indicates a deep comprehension of the problem. Solution/hypotheses are sensitive to contextual factors as well as all of the following: ethical, logical, and cultural dimensions of the problem.</a:t>
            </a:r>
          </a:p>
          <a:p>
            <a:pPr lvl="1"/>
            <a:r>
              <a:rPr lang="en-US" dirty="0"/>
              <a:t>The corresponding section of the VALUE Rubric is below</a:t>
            </a:r>
          </a:p>
        </p:txBody>
      </p:sp>
      <p:pic>
        <p:nvPicPr>
          <p:cNvPr id="4098" name="Picture 2" descr="http://www.free-management-ebooks.com/news/wp-content/uploads/2016/12/ss5.png">
            <a:extLst>
              <a:ext uri="{FF2B5EF4-FFF2-40B4-BE49-F238E27FC236}">
                <a16:creationId xmlns:a16="http://schemas.microsoft.com/office/drawing/2014/main" id="{D15AEFCD-BC5E-4EC3-B7C1-681D80C24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8094" y="3178951"/>
            <a:ext cx="4173906" cy="1911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EF622DC-2690-4B01-9658-D521B8059F44}"/>
              </a:ext>
            </a:extLst>
          </p:cNvPr>
          <p:cNvPicPr>
            <a:picLocks noChangeAspect="1"/>
          </p:cNvPicPr>
          <p:nvPr/>
        </p:nvPicPr>
        <p:blipFill>
          <a:blip r:embed="rId3"/>
          <a:stretch>
            <a:fillRect/>
          </a:stretch>
        </p:blipFill>
        <p:spPr>
          <a:xfrm>
            <a:off x="109056" y="5254978"/>
            <a:ext cx="12067703" cy="983294"/>
          </a:xfrm>
          <a:prstGeom prst="rect">
            <a:avLst/>
          </a:prstGeom>
        </p:spPr>
      </p:pic>
    </p:spTree>
    <p:extLst>
      <p:ext uri="{BB962C8B-B14F-4D97-AF65-F5344CB8AC3E}">
        <p14:creationId xmlns:p14="http://schemas.microsoft.com/office/powerpoint/2010/main" val="247780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8E7DA-5E0D-43D9-9AA0-EB66DFF352FE}"/>
              </a:ext>
            </a:extLst>
          </p:cNvPr>
          <p:cNvSpPr>
            <a:spLocks noGrp="1"/>
          </p:cNvSpPr>
          <p:nvPr>
            <p:ph type="title"/>
          </p:nvPr>
        </p:nvSpPr>
        <p:spPr/>
        <p:txBody>
          <a:bodyPr/>
          <a:lstStyle/>
          <a:p>
            <a:r>
              <a:rPr lang="en-US" dirty="0"/>
              <a:t>Step Four: Select a Solution</a:t>
            </a:r>
          </a:p>
        </p:txBody>
      </p:sp>
      <p:sp>
        <p:nvSpPr>
          <p:cNvPr id="3" name="Content Placeholder 2">
            <a:extLst>
              <a:ext uri="{FF2B5EF4-FFF2-40B4-BE49-F238E27FC236}">
                <a16:creationId xmlns:a16="http://schemas.microsoft.com/office/drawing/2014/main" id="{DDBA7710-072F-488F-A03E-80AA8DE11A29}"/>
              </a:ext>
            </a:extLst>
          </p:cNvPr>
          <p:cNvSpPr>
            <a:spLocks noGrp="1"/>
          </p:cNvSpPr>
          <p:nvPr>
            <p:ph idx="1"/>
          </p:nvPr>
        </p:nvSpPr>
        <p:spPr>
          <a:xfrm>
            <a:off x="1143000" y="2057401"/>
            <a:ext cx="9872871" cy="1371600"/>
          </a:xfrm>
        </p:spPr>
        <p:txBody>
          <a:bodyPr>
            <a:noAutofit/>
          </a:bodyPr>
          <a:lstStyle/>
          <a:p>
            <a:r>
              <a:rPr lang="en-US" sz="2400" dirty="0"/>
              <a:t>In the fourth step, students provide</a:t>
            </a:r>
            <a:r>
              <a:rPr lang="en-US" sz="2400" kern="150" dirty="0">
                <a:latin typeface="Garamond" panose="02020404030301010803" pitchFamily="18" charset="0"/>
                <a:ea typeface="Tahoma" panose="020B0604030504040204" pitchFamily="34" charset="0"/>
                <a:cs typeface="Tahoma" panose="020B0604030504040204" pitchFamily="34" charset="0"/>
              </a:rPr>
              <a:t> </a:t>
            </a:r>
            <a:r>
              <a:rPr lang="en-US" sz="2400" kern="150" dirty="0">
                <a:ea typeface="Tahoma" panose="020B0604030504040204" pitchFamily="34" charset="0"/>
                <a:cs typeface="Tahoma" panose="020B0604030504040204" pitchFamily="34" charset="0"/>
              </a:rPr>
              <a:t>evaluation of solutions that is deep and elegant (for example, contains thorough and insightful explanation) and includes, deeply and thoroughly, all of the following: considers history of problem, reviews logic/reasoning, examines feasibility of solution, and weighs impacts of solution.</a:t>
            </a:r>
          </a:p>
          <a:p>
            <a:r>
              <a:rPr lang="en-US" sz="2400" dirty="0"/>
              <a:t>The corresponding VALUE Rubric section is below.</a:t>
            </a:r>
          </a:p>
        </p:txBody>
      </p:sp>
      <p:pic>
        <p:nvPicPr>
          <p:cNvPr id="5122" name="Picture 2" descr="http://www.free-management-ebooks.com/news/wp-content/uploads/2016/12/ss6.png">
            <a:extLst>
              <a:ext uri="{FF2B5EF4-FFF2-40B4-BE49-F238E27FC236}">
                <a16:creationId xmlns:a16="http://schemas.microsoft.com/office/drawing/2014/main" id="{0DA43A81-B1BB-4DB3-9C46-7624C947E9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1931" y="2743201"/>
            <a:ext cx="3262526" cy="18725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6D1131C-5094-40AF-9701-F311985F3166}"/>
              </a:ext>
            </a:extLst>
          </p:cNvPr>
          <p:cNvPicPr>
            <a:picLocks noChangeAspect="1"/>
          </p:cNvPicPr>
          <p:nvPr/>
        </p:nvPicPr>
        <p:blipFill>
          <a:blip r:embed="rId3"/>
          <a:stretch>
            <a:fillRect/>
          </a:stretch>
        </p:blipFill>
        <p:spPr>
          <a:xfrm>
            <a:off x="142612" y="4983483"/>
            <a:ext cx="12192000" cy="1139439"/>
          </a:xfrm>
          <a:prstGeom prst="rect">
            <a:avLst/>
          </a:prstGeom>
        </p:spPr>
      </p:pic>
    </p:spTree>
    <p:extLst>
      <p:ext uri="{BB962C8B-B14F-4D97-AF65-F5344CB8AC3E}">
        <p14:creationId xmlns:p14="http://schemas.microsoft.com/office/powerpoint/2010/main" val="1620387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44B5F-0EC5-4775-8096-22BED89C2F15}"/>
              </a:ext>
            </a:extLst>
          </p:cNvPr>
          <p:cNvSpPr>
            <a:spLocks noGrp="1"/>
          </p:cNvSpPr>
          <p:nvPr>
            <p:ph type="title"/>
          </p:nvPr>
        </p:nvSpPr>
        <p:spPr/>
        <p:txBody>
          <a:bodyPr/>
          <a:lstStyle/>
          <a:p>
            <a:r>
              <a:rPr lang="en-US" dirty="0"/>
              <a:t>Step Five: Implement the Solution </a:t>
            </a:r>
          </a:p>
        </p:txBody>
      </p:sp>
      <p:sp>
        <p:nvSpPr>
          <p:cNvPr id="3" name="Content Placeholder 2">
            <a:extLst>
              <a:ext uri="{FF2B5EF4-FFF2-40B4-BE49-F238E27FC236}">
                <a16:creationId xmlns:a16="http://schemas.microsoft.com/office/drawing/2014/main" id="{BCEA16FE-6713-4A79-94DA-CB80EAB3E485}"/>
              </a:ext>
            </a:extLst>
          </p:cNvPr>
          <p:cNvSpPr>
            <a:spLocks noGrp="1"/>
          </p:cNvSpPr>
          <p:nvPr>
            <p:ph idx="1"/>
          </p:nvPr>
        </p:nvSpPr>
        <p:spPr>
          <a:xfrm>
            <a:off x="1143000" y="2057400"/>
            <a:ext cx="9872871" cy="2615268"/>
          </a:xfrm>
        </p:spPr>
        <p:txBody>
          <a:bodyPr>
            <a:normAutofit fontScale="92500" lnSpcReduction="10000"/>
          </a:bodyPr>
          <a:lstStyle/>
          <a:p>
            <a:r>
              <a:rPr lang="en-US" dirty="0"/>
              <a:t>Once the solution has been chosen, students should consider:</a:t>
            </a:r>
          </a:p>
          <a:p>
            <a:pPr lvl="2"/>
            <a:r>
              <a:rPr lang="en-US" dirty="0"/>
              <a:t>Who is going to implement this solution?</a:t>
            </a:r>
          </a:p>
          <a:p>
            <a:pPr lvl="2"/>
            <a:r>
              <a:rPr lang="en-US" dirty="0"/>
              <a:t>Who else needs to be involved to implement the solution?</a:t>
            </a:r>
          </a:p>
          <a:p>
            <a:pPr lvl="2"/>
            <a:r>
              <a:rPr lang="en-US" dirty="0"/>
              <a:t>What actions need to be taken before implementing the solution </a:t>
            </a:r>
          </a:p>
          <a:p>
            <a:pPr lvl="2"/>
            <a:r>
              <a:rPr lang="en-US" dirty="0"/>
              <a:t>What actions need to be taken during the implementing the solution </a:t>
            </a:r>
          </a:p>
          <a:p>
            <a:pPr lvl="2"/>
            <a:r>
              <a:rPr lang="en-US" dirty="0"/>
              <a:t>Why are these actions necessary?</a:t>
            </a:r>
          </a:p>
          <a:p>
            <a:pPr lvl="1"/>
            <a:r>
              <a:rPr lang="en-US" dirty="0"/>
              <a:t>Therefore, students should implement the solution in a manner that addresses thoroughly and deeply multiple contextual factors of the problem.</a:t>
            </a:r>
          </a:p>
          <a:p>
            <a:pPr lvl="1"/>
            <a:r>
              <a:rPr lang="en-US" dirty="0"/>
              <a:t>Below is the corresponding section of the VALUE Rubric</a:t>
            </a:r>
          </a:p>
        </p:txBody>
      </p:sp>
      <p:pic>
        <p:nvPicPr>
          <p:cNvPr id="8" name="Picture 7">
            <a:extLst>
              <a:ext uri="{FF2B5EF4-FFF2-40B4-BE49-F238E27FC236}">
                <a16:creationId xmlns:a16="http://schemas.microsoft.com/office/drawing/2014/main" id="{A4C0E36E-C38D-4623-A05C-BA7A7BB05BEF}"/>
              </a:ext>
            </a:extLst>
          </p:cNvPr>
          <p:cNvPicPr>
            <a:picLocks noChangeAspect="1"/>
          </p:cNvPicPr>
          <p:nvPr/>
        </p:nvPicPr>
        <p:blipFill>
          <a:blip r:embed="rId2"/>
          <a:stretch>
            <a:fillRect/>
          </a:stretch>
        </p:blipFill>
        <p:spPr>
          <a:xfrm>
            <a:off x="94004" y="5486797"/>
            <a:ext cx="12192000" cy="499136"/>
          </a:xfrm>
          <a:prstGeom prst="rect">
            <a:avLst/>
          </a:prstGeom>
        </p:spPr>
      </p:pic>
    </p:spTree>
    <p:extLst>
      <p:ext uri="{BB962C8B-B14F-4D97-AF65-F5344CB8AC3E}">
        <p14:creationId xmlns:p14="http://schemas.microsoft.com/office/powerpoint/2010/main" val="2830007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CAF1C-5589-4C68-B54C-45E702BD26DA}"/>
              </a:ext>
            </a:extLst>
          </p:cNvPr>
          <p:cNvSpPr>
            <a:spLocks noGrp="1"/>
          </p:cNvSpPr>
          <p:nvPr>
            <p:ph type="title"/>
          </p:nvPr>
        </p:nvSpPr>
        <p:spPr/>
        <p:txBody>
          <a:bodyPr/>
          <a:lstStyle/>
          <a:p>
            <a:r>
              <a:rPr lang="en-US" dirty="0"/>
              <a:t>Step Six: Evaluate the Outcome</a:t>
            </a:r>
          </a:p>
        </p:txBody>
      </p:sp>
      <p:sp>
        <p:nvSpPr>
          <p:cNvPr id="3" name="Content Placeholder 2">
            <a:extLst>
              <a:ext uri="{FF2B5EF4-FFF2-40B4-BE49-F238E27FC236}">
                <a16:creationId xmlns:a16="http://schemas.microsoft.com/office/drawing/2014/main" id="{B940FCF4-3815-468D-8A7D-55382030A185}"/>
              </a:ext>
            </a:extLst>
          </p:cNvPr>
          <p:cNvSpPr>
            <a:spLocks noGrp="1"/>
          </p:cNvSpPr>
          <p:nvPr>
            <p:ph idx="1"/>
          </p:nvPr>
        </p:nvSpPr>
        <p:spPr>
          <a:xfrm>
            <a:off x="1143000" y="2057400"/>
            <a:ext cx="9872871" cy="2623657"/>
          </a:xfrm>
        </p:spPr>
        <p:txBody>
          <a:bodyPr>
            <a:normAutofit/>
          </a:bodyPr>
          <a:lstStyle/>
          <a:p>
            <a:r>
              <a:rPr lang="en-US" sz="1800" dirty="0"/>
              <a:t>The project implementation now needs to be evaluated by the students to ensure their recommendations are followed. </a:t>
            </a:r>
          </a:p>
          <a:p>
            <a:pPr lvl="1"/>
            <a:r>
              <a:rPr lang="en-US" sz="1600" dirty="0"/>
              <a:t>Was the proposed solution successful? </a:t>
            </a:r>
          </a:p>
          <a:p>
            <a:pPr lvl="1"/>
            <a:r>
              <a:rPr lang="en-US" sz="1600" dirty="0"/>
              <a:t>What should have been done differently?</a:t>
            </a:r>
          </a:p>
          <a:p>
            <a:pPr lvl="1"/>
            <a:r>
              <a:rPr lang="en-US" sz="1600" dirty="0"/>
              <a:t>What are some possible next steps?</a:t>
            </a:r>
          </a:p>
          <a:p>
            <a:pPr lvl="1"/>
            <a:endParaRPr lang="en-US" sz="1600" dirty="0"/>
          </a:p>
          <a:p>
            <a:pPr lvl="1"/>
            <a:r>
              <a:rPr lang="en-US" sz="1600" dirty="0"/>
              <a:t>Students should review results relative to the problem defined with </a:t>
            </a:r>
          </a:p>
          <a:p>
            <a:pPr marL="274320" lvl="1" indent="0">
              <a:buNone/>
            </a:pPr>
            <a:r>
              <a:rPr lang="en-US" sz="1600" dirty="0"/>
              <a:t>thorough, specific considerations of need for further work.</a:t>
            </a:r>
          </a:p>
          <a:p>
            <a:pPr lvl="1"/>
            <a:r>
              <a:rPr lang="en-US" sz="1600" dirty="0"/>
              <a:t>Below is the corresponding section of the VALUE Rubric.</a:t>
            </a:r>
          </a:p>
        </p:txBody>
      </p:sp>
      <p:pic>
        <p:nvPicPr>
          <p:cNvPr id="7170" name="Picture 2" descr="http://www.free-management-ebooks.com/news/wp-content/uploads/2016/12/ss8.png">
            <a:extLst>
              <a:ext uri="{FF2B5EF4-FFF2-40B4-BE49-F238E27FC236}">
                <a16:creationId xmlns:a16="http://schemas.microsoft.com/office/drawing/2014/main" id="{EA03B21D-7F28-4252-875B-540497EBFE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1404" y="2170097"/>
            <a:ext cx="4496455" cy="25178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A6D5930-685C-41AD-BAB6-AB8D9CCFBAE1}"/>
              </a:ext>
            </a:extLst>
          </p:cNvPr>
          <p:cNvPicPr>
            <a:picLocks noChangeAspect="1"/>
          </p:cNvPicPr>
          <p:nvPr/>
        </p:nvPicPr>
        <p:blipFill>
          <a:blip r:embed="rId3"/>
          <a:stretch>
            <a:fillRect/>
          </a:stretch>
        </p:blipFill>
        <p:spPr>
          <a:xfrm>
            <a:off x="544793" y="5114871"/>
            <a:ext cx="11284859" cy="459530"/>
          </a:xfrm>
          <a:prstGeom prst="rect">
            <a:avLst/>
          </a:prstGeom>
        </p:spPr>
      </p:pic>
    </p:spTree>
    <p:extLst>
      <p:ext uri="{BB962C8B-B14F-4D97-AF65-F5344CB8AC3E}">
        <p14:creationId xmlns:p14="http://schemas.microsoft.com/office/powerpoint/2010/main" val="4028400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96F38-89FA-45FA-ACFA-33025782EF81}"/>
              </a:ext>
            </a:extLst>
          </p:cNvPr>
          <p:cNvSpPr>
            <a:spLocks noGrp="1"/>
          </p:cNvSpPr>
          <p:nvPr>
            <p:ph type="title"/>
          </p:nvPr>
        </p:nvSpPr>
        <p:spPr/>
        <p:txBody>
          <a:bodyPr/>
          <a:lstStyle/>
          <a:p>
            <a:r>
              <a:rPr lang="en-US" dirty="0"/>
              <a:t>Six Steps: Summary</a:t>
            </a:r>
          </a:p>
        </p:txBody>
      </p:sp>
      <p:sp>
        <p:nvSpPr>
          <p:cNvPr id="3" name="Content Placeholder 2">
            <a:extLst>
              <a:ext uri="{FF2B5EF4-FFF2-40B4-BE49-F238E27FC236}">
                <a16:creationId xmlns:a16="http://schemas.microsoft.com/office/drawing/2014/main" id="{4C20E266-6558-43F2-AADD-555590348AEE}"/>
              </a:ext>
            </a:extLst>
          </p:cNvPr>
          <p:cNvSpPr>
            <a:spLocks noGrp="1"/>
          </p:cNvSpPr>
          <p:nvPr>
            <p:ph idx="1"/>
          </p:nvPr>
        </p:nvSpPr>
        <p:spPr/>
        <p:txBody>
          <a:bodyPr>
            <a:normAutofit fontScale="70000" lnSpcReduction="20000"/>
          </a:bodyPr>
          <a:lstStyle/>
          <a:p>
            <a:r>
              <a:rPr lang="en-US" dirty="0"/>
              <a:t>Step 1) Define the Problem – Identify problems through problem formulation and questioning. The key is asking the right questions to discover root causes.  </a:t>
            </a:r>
          </a:p>
          <a:p>
            <a:r>
              <a:rPr lang="en-US" dirty="0"/>
              <a:t>Step 2) Determine the Root Cause – During this process, assumptions are uncovered and underlying problems are further revealed. Also, this is an opportunity to collect and analyze data. </a:t>
            </a:r>
          </a:p>
          <a:p>
            <a:r>
              <a:rPr lang="en-US" dirty="0"/>
              <a:t>Step 3) Develop Alternative Solutions – Decisions are made within the group to determine the appropriate solution and process through creative selection. </a:t>
            </a:r>
          </a:p>
          <a:p>
            <a:r>
              <a:rPr lang="en-US" dirty="0"/>
              <a:t>Step 4) Select a Solution – Once the group has formed solutions and alternatives to the problem(s), they need to explore the pros and cons of each option through forecasting consequences. </a:t>
            </a:r>
          </a:p>
          <a:p>
            <a:r>
              <a:rPr lang="en-US" dirty="0"/>
              <a:t>Step 5) Implement the Solution – Develop an action plan to implement and execute the solution process.  </a:t>
            </a:r>
          </a:p>
          <a:p>
            <a:r>
              <a:rPr lang="en-US" dirty="0"/>
              <a:t>Step 6) Evaluate the Outcome – This final stage requires an evaluation of the outcomes and results of the solution process. Ask questions such as: Did the option answer the questions we were working on? Did this process address the findings that came out of the assumptions? </a:t>
            </a:r>
          </a:p>
          <a:p>
            <a:endParaRPr lang="en-US" dirty="0"/>
          </a:p>
          <a:p>
            <a:pPr marL="45720" indent="0">
              <a:buNone/>
            </a:pPr>
            <a:r>
              <a:rPr lang="en-US" dirty="0"/>
              <a:t>This process helps keep </a:t>
            </a:r>
            <a:r>
              <a:rPr lang="en-US" dirty="0" err="1"/>
              <a:t>studentstrack</a:t>
            </a:r>
            <a:r>
              <a:rPr lang="en-US" dirty="0"/>
              <a:t>, and enables a thorough investigation of the problem and solution search.</a:t>
            </a:r>
          </a:p>
        </p:txBody>
      </p:sp>
    </p:spTree>
    <p:extLst>
      <p:ext uri="{BB962C8B-B14F-4D97-AF65-F5344CB8AC3E}">
        <p14:creationId xmlns:p14="http://schemas.microsoft.com/office/powerpoint/2010/main" val="1300386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8A545-209F-41EC-A787-05A4B3F9A82C}"/>
              </a:ext>
            </a:extLst>
          </p:cNvPr>
          <p:cNvSpPr>
            <a:spLocks noGrp="1"/>
          </p:cNvSpPr>
          <p:nvPr>
            <p:ph type="title"/>
          </p:nvPr>
        </p:nvSpPr>
        <p:spPr/>
        <p:txBody>
          <a:bodyPr/>
          <a:lstStyle/>
          <a:p>
            <a:r>
              <a:rPr lang="en-US" dirty="0"/>
              <a:t>AAC&amp;U VALUE Rubrics: Introduction</a:t>
            </a:r>
          </a:p>
        </p:txBody>
      </p:sp>
      <p:sp>
        <p:nvSpPr>
          <p:cNvPr id="3" name="Content Placeholder 2">
            <a:extLst>
              <a:ext uri="{FF2B5EF4-FFF2-40B4-BE49-F238E27FC236}">
                <a16:creationId xmlns:a16="http://schemas.microsoft.com/office/drawing/2014/main" id="{94EF8AC9-4C83-4A87-9FB4-39FFE6FFEF2B}"/>
              </a:ext>
            </a:extLst>
          </p:cNvPr>
          <p:cNvSpPr>
            <a:spLocks noGrp="1"/>
          </p:cNvSpPr>
          <p:nvPr>
            <p:ph idx="1"/>
          </p:nvPr>
        </p:nvSpPr>
        <p:spPr/>
        <p:txBody>
          <a:bodyPr/>
          <a:lstStyle/>
          <a:p>
            <a:r>
              <a:rPr lang="en-US" dirty="0"/>
              <a:t>The Association of American College and Universities’  (AAC&amp;U) Valid Assessment of Learning in Undergraduate Education (VALUE) rubrics are a tool to assess students’ own authentic work across fields of study to determine whether and how well students are meeting specific competencies.</a:t>
            </a:r>
          </a:p>
          <a:p>
            <a:r>
              <a:rPr lang="en-US" dirty="0"/>
              <a:t>These rubrics were developed by teams of faculty across the nation.</a:t>
            </a:r>
          </a:p>
          <a:p>
            <a:r>
              <a:rPr lang="en-US" dirty="0"/>
              <a:t>As of December 2015, the rubrics have been accessed by more than 70,000 individuals from more than 5,895 unique institutions, including more than 2,188 colleges and universities.</a:t>
            </a:r>
          </a:p>
          <a:p>
            <a:r>
              <a:rPr lang="en-US" dirty="0"/>
              <a:t>For the QEP, we are using the Problem Solving VALUE Rubric because it is a valid form of assessment.</a:t>
            </a:r>
          </a:p>
        </p:txBody>
      </p:sp>
      <p:pic>
        <p:nvPicPr>
          <p:cNvPr id="4" name="Picture 3">
            <a:extLst>
              <a:ext uri="{FF2B5EF4-FFF2-40B4-BE49-F238E27FC236}">
                <a16:creationId xmlns:a16="http://schemas.microsoft.com/office/drawing/2014/main" id="{8CA35AC0-C12C-46F6-8A25-0F2DB8721BAB}"/>
              </a:ext>
            </a:extLst>
          </p:cNvPr>
          <p:cNvPicPr>
            <a:picLocks noChangeAspect="1"/>
          </p:cNvPicPr>
          <p:nvPr/>
        </p:nvPicPr>
        <p:blipFill>
          <a:blip r:embed="rId2"/>
          <a:stretch>
            <a:fillRect/>
          </a:stretch>
        </p:blipFill>
        <p:spPr>
          <a:xfrm>
            <a:off x="10306003" y="304727"/>
            <a:ext cx="1616597" cy="1752674"/>
          </a:xfrm>
          <a:prstGeom prst="rect">
            <a:avLst/>
          </a:prstGeom>
        </p:spPr>
      </p:pic>
    </p:spTree>
    <p:extLst>
      <p:ext uri="{BB962C8B-B14F-4D97-AF65-F5344CB8AC3E}">
        <p14:creationId xmlns:p14="http://schemas.microsoft.com/office/powerpoint/2010/main" val="508264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E5CA1-E29F-4BDF-94EA-76F80B0D7C65}"/>
              </a:ext>
            </a:extLst>
          </p:cNvPr>
          <p:cNvSpPr>
            <a:spLocks noGrp="1"/>
          </p:cNvSpPr>
          <p:nvPr>
            <p:ph type="title"/>
          </p:nvPr>
        </p:nvSpPr>
        <p:spPr/>
        <p:txBody>
          <a:bodyPr/>
          <a:lstStyle/>
          <a:p>
            <a:r>
              <a:rPr lang="en-US" dirty="0"/>
              <a:t>What is a rubric, and why use one?</a:t>
            </a:r>
          </a:p>
        </p:txBody>
      </p:sp>
      <p:sp>
        <p:nvSpPr>
          <p:cNvPr id="3" name="Content Placeholder 2">
            <a:extLst>
              <a:ext uri="{FF2B5EF4-FFF2-40B4-BE49-F238E27FC236}">
                <a16:creationId xmlns:a16="http://schemas.microsoft.com/office/drawing/2014/main" id="{569CE55A-2F26-4C35-AB64-62744C9167F9}"/>
              </a:ext>
            </a:extLst>
          </p:cNvPr>
          <p:cNvSpPr>
            <a:spLocks noGrp="1"/>
          </p:cNvSpPr>
          <p:nvPr>
            <p:ph idx="1"/>
          </p:nvPr>
        </p:nvSpPr>
        <p:spPr>
          <a:xfrm>
            <a:off x="1143001" y="2057400"/>
            <a:ext cx="4800600" cy="4041396"/>
          </a:xfrm>
        </p:spPr>
        <p:txBody>
          <a:bodyPr/>
          <a:lstStyle/>
          <a:p>
            <a:r>
              <a:rPr lang="en-US" dirty="0"/>
              <a:t>Rubrics allow us to score student work using a consistent set of standards.</a:t>
            </a:r>
          </a:p>
          <a:p>
            <a:r>
              <a:rPr lang="en-US" dirty="0"/>
              <a:t>We will be able to compare student scores across semesters and across courses.</a:t>
            </a:r>
          </a:p>
          <a:p>
            <a:r>
              <a:rPr lang="en-US" dirty="0"/>
              <a:t>Most importantly, we can use what we learn to improve!</a:t>
            </a:r>
          </a:p>
          <a:p>
            <a:pPr marL="45720" indent="0">
              <a:buNone/>
            </a:pPr>
            <a:endParaRPr lang="en-US" dirty="0"/>
          </a:p>
        </p:txBody>
      </p:sp>
      <p:sp>
        <p:nvSpPr>
          <p:cNvPr id="4" name="AutoShape 2" descr="Assessment Cycle. Click for a larger version">
            <a:extLst>
              <a:ext uri="{FF2B5EF4-FFF2-40B4-BE49-F238E27FC236}">
                <a16:creationId xmlns:a16="http://schemas.microsoft.com/office/drawing/2014/main" id="{F4670212-0294-4B10-B68D-8BE584C370B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6F4CC05E-C1F9-4C98-8C53-69811E2DD596}"/>
              </a:ext>
            </a:extLst>
          </p:cNvPr>
          <p:cNvPicPr>
            <a:picLocks noChangeAspect="1"/>
          </p:cNvPicPr>
          <p:nvPr/>
        </p:nvPicPr>
        <p:blipFill>
          <a:blip r:embed="rId2"/>
          <a:stretch>
            <a:fillRect/>
          </a:stretch>
        </p:blipFill>
        <p:spPr>
          <a:xfrm>
            <a:off x="5943599" y="1503157"/>
            <a:ext cx="4982844" cy="4992673"/>
          </a:xfrm>
          <a:prstGeom prst="rect">
            <a:avLst/>
          </a:prstGeom>
        </p:spPr>
      </p:pic>
      <p:pic>
        <p:nvPicPr>
          <p:cNvPr id="6" name="Picture 5">
            <a:extLst>
              <a:ext uri="{FF2B5EF4-FFF2-40B4-BE49-F238E27FC236}">
                <a16:creationId xmlns:a16="http://schemas.microsoft.com/office/drawing/2014/main" id="{6763BE04-B119-4FBD-B388-55166D6EC7EB}"/>
              </a:ext>
            </a:extLst>
          </p:cNvPr>
          <p:cNvPicPr>
            <a:picLocks noChangeAspect="1"/>
          </p:cNvPicPr>
          <p:nvPr/>
        </p:nvPicPr>
        <p:blipFill>
          <a:blip r:embed="rId3"/>
          <a:stretch>
            <a:fillRect/>
          </a:stretch>
        </p:blipFill>
        <p:spPr>
          <a:xfrm>
            <a:off x="10306003" y="304727"/>
            <a:ext cx="1616597" cy="1752674"/>
          </a:xfrm>
          <a:prstGeom prst="rect">
            <a:avLst/>
          </a:prstGeom>
        </p:spPr>
      </p:pic>
    </p:spTree>
    <p:extLst>
      <p:ext uri="{BB962C8B-B14F-4D97-AF65-F5344CB8AC3E}">
        <p14:creationId xmlns:p14="http://schemas.microsoft.com/office/powerpoint/2010/main" val="1136958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7557A-2272-4EA5-8AB7-6F9AF3903CE1}"/>
              </a:ext>
            </a:extLst>
          </p:cNvPr>
          <p:cNvSpPr>
            <a:spLocks noGrp="1"/>
          </p:cNvSpPr>
          <p:nvPr>
            <p:ph type="title"/>
          </p:nvPr>
        </p:nvSpPr>
        <p:spPr/>
        <p:txBody>
          <a:bodyPr/>
          <a:lstStyle/>
          <a:p>
            <a:r>
              <a:rPr lang="en-US" dirty="0"/>
              <a:t>Understanding the Rubric: Notes</a:t>
            </a:r>
          </a:p>
        </p:txBody>
      </p:sp>
      <p:sp>
        <p:nvSpPr>
          <p:cNvPr id="3" name="Content Placeholder 2">
            <a:extLst>
              <a:ext uri="{FF2B5EF4-FFF2-40B4-BE49-F238E27FC236}">
                <a16:creationId xmlns:a16="http://schemas.microsoft.com/office/drawing/2014/main" id="{4C50971D-8D11-4FF1-A979-69C96ED51703}"/>
              </a:ext>
            </a:extLst>
          </p:cNvPr>
          <p:cNvSpPr>
            <a:spLocks noGrp="1"/>
          </p:cNvSpPr>
          <p:nvPr>
            <p:ph idx="1"/>
          </p:nvPr>
        </p:nvSpPr>
        <p:spPr/>
        <p:txBody>
          <a:bodyPr>
            <a:normAutofit/>
          </a:bodyPr>
          <a:lstStyle/>
          <a:p>
            <a:pPr marL="937260" indent="-342900">
              <a:lnSpc>
                <a:spcPct val="200000"/>
              </a:lnSpc>
              <a:spcBef>
                <a:spcPts val="0"/>
              </a:spcBef>
            </a:pPr>
            <a:r>
              <a:rPr lang="en-US" b="1" dirty="0">
                <a:ea typeface="Calibri" panose="020F0502020204030204" pitchFamily="34" charset="0"/>
                <a:cs typeface="Times New Roman" panose="02020603050405020304" pitchFamily="18" charset="0"/>
              </a:rPr>
              <a:t>Be sure to score in whole numbers only</a:t>
            </a:r>
          </a:p>
          <a:p>
            <a:pPr marL="880110" indent="-285750">
              <a:lnSpc>
                <a:spcPct val="200000"/>
              </a:lnSpc>
              <a:spcBef>
                <a:spcPts val="0"/>
              </a:spcBef>
            </a:pPr>
            <a:r>
              <a:rPr lang="en-US" sz="2000" b="1" dirty="0">
                <a:ea typeface="Calibri" panose="020F0502020204030204" pitchFamily="34" charset="0"/>
                <a:cs typeface="Times New Roman" panose="02020603050405020304" pitchFamily="18" charset="0"/>
              </a:rPr>
              <a:t>Instructors are encouraged to assign a zero to any work sample or collection of work that does not meet benchmark (cell one) level performance.</a:t>
            </a:r>
          </a:p>
          <a:p>
            <a:pPr marL="880110" indent="-285750">
              <a:lnSpc>
                <a:spcPct val="200000"/>
              </a:lnSpc>
              <a:spcBef>
                <a:spcPts val="0"/>
              </a:spcBef>
            </a:pPr>
            <a:r>
              <a:rPr lang="en-US" b="1" dirty="0">
                <a:ea typeface="Calibri" panose="020F0502020204030204" pitchFamily="34" charset="0"/>
                <a:cs typeface="Times New Roman" panose="02020603050405020304" pitchFamily="18" charset="0"/>
              </a:rPr>
              <a:t>The italicized text within each rubric section is only meant to help/provide examples; the student does not have to necessarily meet the specifics of that text.</a:t>
            </a:r>
            <a:endParaRPr lang="en-US" sz="1800" b="1" dirty="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9BF10253-CBA1-4F89-9CDB-2119D4594308}"/>
              </a:ext>
            </a:extLst>
          </p:cNvPr>
          <p:cNvPicPr>
            <a:picLocks noChangeAspect="1"/>
          </p:cNvPicPr>
          <p:nvPr/>
        </p:nvPicPr>
        <p:blipFill>
          <a:blip r:embed="rId2"/>
          <a:stretch>
            <a:fillRect/>
          </a:stretch>
        </p:blipFill>
        <p:spPr>
          <a:xfrm>
            <a:off x="10306003" y="304727"/>
            <a:ext cx="1616597" cy="1752674"/>
          </a:xfrm>
          <a:prstGeom prst="rect">
            <a:avLst/>
          </a:prstGeom>
        </p:spPr>
      </p:pic>
    </p:spTree>
    <p:extLst>
      <p:ext uri="{BB962C8B-B14F-4D97-AF65-F5344CB8AC3E}">
        <p14:creationId xmlns:p14="http://schemas.microsoft.com/office/powerpoint/2010/main" val="652626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7017-148C-44DF-8178-C72D623A8B01}"/>
              </a:ext>
            </a:extLst>
          </p:cNvPr>
          <p:cNvSpPr>
            <a:spLocks noGrp="1"/>
          </p:cNvSpPr>
          <p:nvPr>
            <p:ph type="title"/>
          </p:nvPr>
        </p:nvSpPr>
        <p:spPr>
          <a:xfrm>
            <a:off x="1143000" y="609600"/>
            <a:ext cx="9875520" cy="1356360"/>
          </a:xfrm>
        </p:spPr>
        <p:txBody>
          <a:bodyPr anchor="ctr">
            <a:normAutofit/>
          </a:bodyPr>
          <a:lstStyle/>
          <a:p>
            <a:r>
              <a:rPr lang="en-US" dirty="0"/>
              <a:t>Introduction</a:t>
            </a:r>
          </a:p>
        </p:txBody>
      </p:sp>
      <p:sp>
        <p:nvSpPr>
          <p:cNvPr id="3" name="Content Placeholder 2">
            <a:extLst>
              <a:ext uri="{FF2B5EF4-FFF2-40B4-BE49-F238E27FC236}">
                <a16:creationId xmlns:a16="http://schemas.microsoft.com/office/drawing/2014/main" id="{A6D0DECF-2A02-47AE-BD6A-9F92F77FB1EF}"/>
              </a:ext>
            </a:extLst>
          </p:cNvPr>
          <p:cNvSpPr>
            <a:spLocks noGrp="1"/>
          </p:cNvSpPr>
          <p:nvPr>
            <p:ph sz="half" idx="1"/>
          </p:nvPr>
        </p:nvSpPr>
        <p:spPr>
          <a:xfrm>
            <a:off x="1143000" y="1744394"/>
            <a:ext cx="6666324" cy="4700954"/>
          </a:xfrm>
        </p:spPr>
        <p:txBody>
          <a:bodyPr>
            <a:normAutofit/>
          </a:bodyPr>
          <a:lstStyle/>
          <a:p>
            <a:pPr marL="45720" indent="0">
              <a:buNone/>
            </a:pPr>
            <a:r>
              <a:rPr lang="en-US" sz="2000" dirty="0"/>
              <a:t>This brief training is an overview of Phase 4 of MECC’s Quality Enhancement Plan.</a:t>
            </a:r>
          </a:p>
          <a:p>
            <a:pPr marL="45720" indent="0">
              <a:buNone/>
            </a:pPr>
            <a:r>
              <a:rPr lang="en-US" sz="2000" dirty="0"/>
              <a:t>We appreciate your continued support of MECC’s Quality Enhancement Plan. If we can ever be of assistance, please do not hesitate to let us know</a:t>
            </a:r>
            <a:r>
              <a:rPr lang="en-US" sz="1800" dirty="0"/>
              <a:t>.</a:t>
            </a:r>
          </a:p>
          <a:p>
            <a:endParaRPr lang="en-US" sz="1800" dirty="0"/>
          </a:p>
          <a:p>
            <a:pPr marL="45720" indent="0">
              <a:buNone/>
            </a:pPr>
            <a:r>
              <a:rPr lang="en-US" sz="1800" b="1" dirty="0"/>
              <a:t>QEP Co-Chairs:</a:t>
            </a:r>
          </a:p>
          <a:p>
            <a:pPr marL="45720" indent="0">
              <a:buNone/>
            </a:pPr>
            <a:r>
              <a:rPr lang="en-US" sz="1800" b="1" dirty="0"/>
              <a:t>Bethany Arnold		Wes Mullins</a:t>
            </a:r>
          </a:p>
          <a:p>
            <a:pPr marL="45720" indent="0">
              <a:buNone/>
            </a:pPr>
            <a:r>
              <a:rPr lang="en-US" sz="1800" b="1" dirty="0">
                <a:hlinkClick r:id="rId2"/>
              </a:rPr>
              <a:t>barnold@mecc.edu</a:t>
            </a:r>
            <a:r>
              <a:rPr lang="en-US" sz="1800" b="1" dirty="0"/>
              <a:t>	</a:t>
            </a:r>
            <a:r>
              <a:rPr lang="en-US" sz="1800" b="1" dirty="0">
                <a:hlinkClick r:id="rId3"/>
              </a:rPr>
              <a:t>jmullins@mecc.edu</a:t>
            </a:r>
            <a:r>
              <a:rPr lang="en-US" sz="1800" b="1" dirty="0"/>
              <a:t> </a:t>
            </a:r>
          </a:p>
        </p:txBody>
      </p:sp>
      <p:pic>
        <p:nvPicPr>
          <p:cNvPr id="4" name="Picture 3">
            <a:extLst>
              <a:ext uri="{FF2B5EF4-FFF2-40B4-BE49-F238E27FC236}">
                <a16:creationId xmlns:a16="http://schemas.microsoft.com/office/drawing/2014/main" id="{A25872EB-B464-45F5-B025-D6459B53734D}"/>
              </a:ext>
            </a:extLst>
          </p:cNvPr>
          <p:cNvPicPr>
            <a:picLocks noChangeAspect="1"/>
          </p:cNvPicPr>
          <p:nvPr/>
        </p:nvPicPr>
        <p:blipFill>
          <a:blip r:embed="rId4"/>
          <a:stretch>
            <a:fillRect/>
          </a:stretch>
        </p:blipFill>
        <p:spPr>
          <a:xfrm>
            <a:off x="7809324" y="1417320"/>
            <a:ext cx="2831898" cy="3070274"/>
          </a:xfrm>
          <a:prstGeom prst="rect">
            <a:avLst/>
          </a:prstGeom>
          <a:noFill/>
        </p:spPr>
      </p:pic>
    </p:spTree>
    <p:extLst>
      <p:ext uri="{BB962C8B-B14F-4D97-AF65-F5344CB8AC3E}">
        <p14:creationId xmlns:p14="http://schemas.microsoft.com/office/powerpoint/2010/main" val="1587228231"/>
      </p:ext>
    </p:extLst>
  </p:cSld>
  <p:clrMapOvr>
    <a:masterClrMapping/>
  </p:clrMapOvr>
  <mc:AlternateContent xmlns:mc="http://schemas.openxmlformats.org/markup-compatibility/2006" xmlns:p14="http://schemas.microsoft.com/office/powerpoint/2010/main">
    <mc:Choice Requires="p14">
      <p:transition spd="slow" p14:dur="2000" advTm="101068"/>
    </mc:Choice>
    <mc:Fallback xmlns="">
      <p:transition spd="slow" advTm="10106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272BA-67FA-410B-BB92-7FCC50A9F5DE}"/>
              </a:ext>
            </a:extLst>
          </p:cNvPr>
          <p:cNvSpPr>
            <a:spLocks noGrp="1"/>
          </p:cNvSpPr>
          <p:nvPr>
            <p:ph type="title"/>
          </p:nvPr>
        </p:nvSpPr>
        <p:spPr/>
        <p:txBody>
          <a:bodyPr/>
          <a:lstStyle/>
          <a:p>
            <a:r>
              <a:rPr lang="en-US" dirty="0"/>
              <a:t>Canvas Instructions for the Rubric</a:t>
            </a:r>
          </a:p>
        </p:txBody>
      </p:sp>
      <p:sp>
        <p:nvSpPr>
          <p:cNvPr id="6" name="Content Placeholder 5">
            <a:extLst>
              <a:ext uri="{FF2B5EF4-FFF2-40B4-BE49-F238E27FC236}">
                <a16:creationId xmlns:a16="http://schemas.microsoft.com/office/drawing/2014/main" id="{30EA21D6-D568-4020-9855-DDAF40AA3F28}"/>
              </a:ext>
            </a:extLst>
          </p:cNvPr>
          <p:cNvSpPr>
            <a:spLocks noGrp="1"/>
          </p:cNvSpPr>
          <p:nvPr>
            <p:ph idx="1"/>
          </p:nvPr>
        </p:nvSpPr>
        <p:spPr/>
        <p:txBody>
          <a:bodyPr>
            <a:normAutofit fontScale="92500" lnSpcReduction="20000"/>
          </a:bodyPr>
          <a:lstStyle/>
          <a:p>
            <a:pPr marL="45720" indent="0">
              <a:buNone/>
            </a:pPr>
            <a:r>
              <a:rPr lang="en-US" b="1" dirty="0"/>
              <a:t>How to add the rubric to the assignment</a:t>
            </a:r>
          </a:p>
          <a:p>
            <a:pPr lvl="1"/>
            <a:r>
              <a:rPr lang="en-US" dirty="0"/>
              <a:t>Click on the assignment name</a:t>
            </a:r>
          </a:p>
          <a:p>
            <a:pPr lvl="1"/>
            <a:r>
              <a:rPr lang="en-US" dirty="0"/>
              <a:t>Click +Rubric</a:t>
            </a:r>
          </a:p>
          <a:p>
            <a:pPr lvl="1"/>
            <a:r>
              <a:rPr lang="en-US" dirty="0"/>
              <a:t>Scroll to “Mountain Empire”</a:t>
            </a:r>
          </a:p>
          <a:p>
            <a:pPr lvl="1"/>
            <a:r>
              <a:rPr lang="en-US" dirty="0"/>
              <a:t>Add Problem Solving VALUE Rubric</a:t>
            </a:r>
          </a:p>
          <a:p>
            <a:pPr marL="45720" indent="0">
              <a:buNone/>
            </a:pPr>
            <a:r>
              <a:rPr lang="en-US" b="1" dirty="0"/>
              <a:t>How to Score using the Rubric</a:t>
            </a:r>
          </a:p>
          <a:p>
            <a:pPr lvl="1"/>
            <a:r>
              <a:rPr lang="en-US" dirty="0"/>
              <a:t>Make sure to give a score for each of the six dimensions of the rubric</a:t>
            </a:r>
          </a:p>
          <a:p>
            <a:pPr lvl="1"/>
            <a:r>
              <a:rPr lang="en-US" dirty="0"/>
              <a:t>Hit “Submit” when you are done</a:t>
            </a:r>
          </a:p>
          <a:p>
            <a:pPr lvl="1"/>
            <a:r>
              <a:rPr lang="en-US" dirty="0"/>
              <a:t>You can override the rubric score with a score that fits your grading scale; we can still collect the rubric data</a:t>
            </a:r>
          </a:p>
          <a:p>
            <a:pPr marL="274320" lvl="1" indent="0">
              <a:buNone/>
            </a:pPr>
            <a:endParaRPr lang="en-US" dirty="0"/>
          </a:p>
          <a:p>
            <a:pPr marL="274320" lvl="1" indent="0">
              <a:buNone/>
            </a:pPr>
            <a:r>
              <a:rPr lang="en-US" dirty="0"/>
              <a:t>Video and detailed instructions on both of these can be found at </a:t>
            </a:r>
            <a:r>
              <a:rPr lang="en-US" dirty="0">
                <a:hlinkClick r:id="rId2"/>
              </a:rPr>
              <a:t>www.mecc.edu/qep</a:t>
            </a:r>
            <a:r>
              <a:rPr lang="en-US" dirty="0"/>
              <a:t>. The video instructions are for the QL VALUE Rubric, but they are easily applied to the Problem Solving VALUE Rubric. I also attached specific Problem Solving Rubric instructions via email.</a:t>
            </a:r>
          </a:p>
          <a:p>
            <a:pPr marL="45720" indent="0">
              <a:buNone/>
            </a:pPr>
            <a:endParaRPr lang="en-US" dirty="0"/>
          </a:p>
          <a:p>
            <a:pPr marL="45720"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614259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64AC0-AEAC-4729-96F3-3793184A3672}"/>
              </a:ext>
            </a:extLst>
          </p:cNvPr>
          <p:cNvSpPr>
            <a:spLocks noGrp="1"/>
          </p:cNvSpPr>
          <p:nvPr>
            <p:ph type="title"/>
          </p:nvPr>
        </p:nvSpPr>
        <p:spPr/>
        <p:txBody>
          <a:bodyPr/>
          <a:lstStyle/>
          <a:p>
            <a:r>
              <a:rPr lang="en-US" dirty="0"/>
              <a:t>How will I implement my Problem Solving Assignment?</a:t>
            </a:r>
          </a:p>
        </p:txBody>
      </p:sp>
      <p:sp>
        <p:nvSpPr>
          <p:cNvPr id="3" name="Content Placeholder 2">
            <a:extLst>
              <a:ext uri="{FF2B5EF4-FFF2-40B4-BE49-F238E27FC236}">
                <a16:creationId xmlns:a16="http://schemas.microsoft.com/office/drawing/2014/main" id="{B7634F02-6427-4AFC-801F-9E51DD418CF6}"/>
              </a:ext>
            </a:extLst>
          </p:cNvPr>
          <p:cNvSpPr>
            <a:spLocks noGrp="1"/>
          </p:cNvSpPr>
          <p:nvPr>
            <p:ph idx="1"/>
          </p:nvPr>
        </p:nvSpPr>
        <p:spPr/>
        <p:txBody>
          <a:bodyPr>
            <a:normAutofit/>
          </a:bodyPr>
          <a:lstStyle/>
          <a:p>
            <a:pPr lvl="1">
              <a:lnSpc>
                <a:spcPct val="120000"/>
              </a:lnSpc>
            </a:pPr>
            <a:r>
              <a:rPr lang="en-US" sz="2800" dirty="0"/>
              <a:t>You can situate the assignment as you see fit. We would recommend fitting it within an existing unit. </a:t>
            </a:r>
          </a:p>
          <a:p>
            <a:pPr lvl="1">
              <a:lnSpc>
                <a:spcPct val="120000"/>
              </a:lnSpc>
            </a:pPr>
            <a:r>
              <a:rPr lang="en-US" sz="2800" dirty="0"/>
              <a:t>Your assignment does not have to be heavily weighted within your course; it should be weighted, though. You, as the instructor, choose whether this is a high/low stakes assignment in your class. </a:t>
            </a:r>
          </a:p>
          <a:p>
            <a:pPr lvl="1">
              <a:lnSpc>
                <a:spcPct val="120000"/>
              </a:lnSpc>
            </a:pPr>
            <a:r>
              <a:rPr lang="en-US" sz="2800" dirty="0"/>
              <a:t>The assignment should be </a:t>
            </a:r>
            <a:r>
              <a:rPr lang="en-US" sz="2800" i="1" u="sng" dirty="0"/>
              <a:t>required</a:t>
            </a:r>
            <a:r>
              <a:rPr lang="en-US" sz="2800" dirty="0"/>
              <a:t>, though.</a:t>
            </a:r>
          </a:p>
        </p:txBody>
      </p:sp>
    </p:spTree>
    <p:extLst>
      <p:ext uri="{BB962C8B-B14F-4D97-AF65-F5344CB8AC3E}">
        <p14:creationId xmlns:p14="http://schemas.microsoft.com/office/powerpoint/2010/main" val="42785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BE904-A71B-4F56-96DF-FAADE1876C20}"/>
              </a:ext>
            </a:extLst>
          </p:cNvPr>
          <p:cNvSpPr>
            <a:spLocks noGrp="1"/>
          </p:cNvSpPr>
          <p:nvPr>
            <p:ph type="title"/>
          </p:nvPr>
        </p:nvSpPr>
        <p:spPr/>
        <p:txBody>
          <a:bodyPr/>
          <a:lstStyle/>
          <a:p>
            <a:r>
              <a:rPr lang="en-US" dirty="0"/>
              <a:t>How will I use the Rubric?</a:t>
            </a:r>
          </a:p>
        </p:txBody>
      </p:sp>
      <p:sp>
        <p:nvSpPr>
          <p:cNvPr id="3" name="Content Placeholder 2">
            <a:extLst>
              <a:ext uri="{FF2B5EF4-FFF2-40B4-BE49-F238E27FC236}">
                <a16:creationId xmlns:a16="http://schemas.microsoft.com/office/drawing/2014/main" id="{55CA3744-7AB6-4890-8914-A0FC29F87794}"/>
              </a:ext>
            </a:extLst>
          </p:cNvPr>
          <p:cNvSpPr>
            <a:spLocks noGrp="1"/>
          </p:cNvSpPr>
          <p:nvPr>
            <p:ph idx="1"/>
          </p:nvPr>
        </p:nvSpPr>
        <p:spPr/>
        <p:txBody>
          <a:bodyPr>
            <a:normAutofit lnSpcReduction="10000"/>
          </a:bodyPr>
          <a:lstStyle/>
          <a:p>
            <a:r>
              <a:rPr lang="en-US" sz="2400" dirty="0">
                <a:ea typeface="Calibri" panose="020F0502020204030204" pitchFamily="34" charset="0"/>
                <a:cs typeface="Times New Roman" panose="02020603050405020304" pitchFamily="18" charset="0"/>
              </a:rPr>
              <a:t>You will score your students’ work using the Problem Solving VALUE Rubric that  will be embedded in all capstone courses on Canvas.</a:t>
            </a:r>
          </a:p>
          <a:p>
            <a:r>
              <a:rPr lang="en-US" sz="2400" dirty="0">
                <a:ea typeface="Calibri" panose="020F0502020204030204" pitchFamily="34" charset="0"/>
                <a:cs typeface="Times New Roman" panose="02020603050405020304" pitchFamily="18" charset="0"/>
              </a:rPr>
              <a:t>Instructions on how to do this have been emailed out. They can also be found on www.mecc.edu/qep</a:t>
            </a:r>
          </a:p>
          <a:p>
            <a:r>
              <a:rPr lang="en-US" sz="2400" dirty="0">
                <a:ea typeface="Calibri" panose="020F0502020204030204" pitchFamily="34" charset="0"/>
                <a:cs typeface="Times New Roman" panose="02020603050405020304" pitchFamily="18" charset="0"/>
              </a:rPr>
              <a:t>If you are not having the students submit their assignment on Canvas, you will need to submit hard copies of the Assignment, the students’ work, and the marked rubrics to Ken Tucker in the division of Arts and Sciences at MECC. The students’ ID numbers should be at the top of their work. </a:t>
            </a:r>
          </a:p>
          <a:p>
            <a:r>
              <a:rPr lang="en-US" sz="2400" dirty="0">
                <a:ea typeface="Calibri" panose="020F0502020204030204" pitchFamily="34" charset="0"/>
                <a:cs typeface="Times New Roman" panose="02020603050405020304" pitchFamily="18" charset="0"/>
              </a:rPr>
              <a:t>If you are using another digital method of assignment delivery, please send a digital file containing </a:t>
            </a:r>
            <a:r>
              <a:rPr lang="en-US" sz="2400" b="1" u="sng" dirty="0">
                <a:ea typeface="Calibri" panose="020F0502020204030204" pitchFamily="34" charset="0"/>
                <a:cs typeface="Times New Roman" panose="02020603050405020304" pitchFamily="18" charset="0"/>
              </a:rPr>
              <a:t>student work </a:t>
            </a:r>
            <a:r>
              <a:rPr lang="en-US" sz="2400" b="1" i="1" u="sng" dirty="0">
                <a:ea typeface="Calibri" panose="020F0502020204030204" pitchFamily="34" charset="0"/>
                <a:cs typeface="Times New Roman" panose="02020603050405020304" pitchFamily="18" charset="0"/>
              </a:rPr>
              <a:t>and</a:t>
            </a:r>
            <a:r>
              <a:rPr lang="en-US" sz="2400" b="1" u="sng" dirty="0">
                <a:ea typeface="Calibri" panose="020F0502020204030204" pitchFamily="34" charset="0"/>
                <a:cs typeface="Times New Roman" panose="02020603050405020304" pitchFamily="18" charset="0"/>
              </a:rPr>
              <a:t> the graded rubrics </a:t>
            </a:r>
            <a:r>
              <a:rPr lang="en-US" sz="2400" dirty="0">
                <a:ea typeface="Calibri" panose="020F0502020204030204" pitchFamily="34" charset="0"/>
                <a:cs typeface="Times New Roman" panose="02020603050405020304" pitchFamily="18" charset="0"/>
              </a:rPr>
              <a:t>to ktucker@mecc.edu.</a:t>
            </a:r>
          </a:p>
          <a:p>
            <a:endParaRPr lang="en-US" dirty="0"/>
          </a:p>
        </p:txBody>
      </p:sp>
      <p:pic>
        <p:nvPicPr>
          <p:cNvPr id="4" name="Picture 3">
            <a:extLst>
              <a:ext uri="{FF2B5EF4-FFF2-40B4-BE49-F238E27FC236}">
                <a16:creationId xmlns:a16="http://schemas.microsoft.com/office/drawing/2014/main" id="{0540A9C5-7E60-4AC7-96C2-616A98770456}"/>
              </a:ext>
            </a:extLst>
          </p:cNvPr>
          <p:cNvPicPr>
            <a:picLocks noChangeAspect="1"/>
          </p:cNvPicPr>
          <p:nvPr/>
        </p:nvPicPr>
        <p:blipFill>
          <a:blip r:embed="rId4"/>
          <a:stretch>
            <a:fillRect/>
          </a:stretch>
        </p:blipFill>
        <p:spPr>
          <a:xfrm>
            <a:off x="10306003" y="304727"/>
            <a:ext cx="1616597" cy="1752674"/>
          </a:xfrm>
          <a:prstGeom prst="rect">
            <a:avLst/>
          </a:prstGeom>
        </p:spPr>
      </p:pic>
      <p:pic>
        <p:nvPicPr>
          <p:cNvPr id="6" name="Recorded Sound">
            <a:hlinkClick r:id="" action="ppaction://media"/>
            <a:extLst>
              <a:ext uri="{FF2B5EF4-FFF2-40B4-BE49-F238E27FC236}">
                <a16:creationId xmlns:a16="http://schemas.microsoft.com/office/drawing/2014/main" id="{144D6568-E0D0-4530-8173-DF9B0AE7F11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10294" y="5699621"/>
            <a:ext cx="609600" cy="609600"/>
          </a:xfrm>
          <a:prstGeom prst="rect">
            <a:avLst/>
          </a:prstGeom>
        </p:spPr>
      </p:pic>
    </p:spTree>
    <p:extLst>
      <p:ext uri="{BB962C8B-B14F-4D97-AF65-F5344CB8AC3E}">
        <p14:creationId xmlns:p14="http://schemas.microsoft.com/office/powerpoint/2010/main" val="294538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6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A2956-F794-439D-969A-81B4F5C5C0BF}"/>
              </a:ext>
            </a:extLst>
          </p:cNvPr>
          <p:cNvSpPr>
            <a:spLocks noGrp="1"/>
          </p:cNvSpPr>
          <p:nvPr>
            <p:ph type="title"/>
          </p:nvPr>
        </p:nvSpPr>
        <p:spPr/>
        <p:txBody>
          <a:bodyPr/>
          <a:lstStyle/>
          <a:p>
            <a:r>
              <a:rPr lang="en-US" dirty="0"/>
              <a:t>What’s next?</a:t>
            </a:r>
          </a:p>
        </p:txBody>
      </p:sp>
      <p:sp>
        <p:nvSpPr>
          <p:cNvPr id="3" name="Content Placeholder 2">
            <a:extLst>
              <a:ext uri="{FF2B5EF4-FFF2-40B4-BE49-F238E27FC236}">
                <a16:creationId xmlns:a16="http://schemas.microsoft.com/office/drawing/2014/main" id="{20DB6E29-9014-4599-965D-31973932FE06}"/>
              </a:ext>
            </a:extLst>
          </p:cNvPr>
          <p:cNvSpPr>
            <a:spLocks noGrp="1"/>
          </p:cNvSpPr>
          <p:nvPr>
            <p:ph idx="1"/>
          </p:nvPr>
        </p:nvSpPr>
        <p:spPr>
          <a:xfrm>
            <a:off x="1143000" y="1910173"/>
            <a:ext cx="9872871" cy="4038600"/>
          </a:xfrm>
        </p:spPr>
        <p:txBody>
          <a:bodyPr>
            <a:normAutofit lnSpcReduction="10000"/>
          </a:bodyPr>
          <a:lstStyle/>
          <a:p>
            <a:r>
              <a:rPr lang="en-US" dirty="0"/>
              <a:t>In Summer 2023 (and each summer after until 2025), we will analyze all problem solving assignment performance data for all capstone classes.</a:t>
            </a:r>
          </a:p>
          <a:p>
            <a:r>
              <a:rPr lang="en-US" dirty="0"/>
              <a:t>Out of the courses selected each year, we will randomly select student work for Holistic Grading.</a:t>
            </a:r>
          </a:p>
          <a:p>
            <a:r>
              <a:rPr lang="en-US" dirty="0"/>
              <a:t>This student work will be scored by the Holistic Grading Team, whose membership will rotate yearly.</a:t>
            </a:r>
          </a:p>
          <a:p>
            <a:pPr lvl="1"/>
            <a:r>
              <a:rPr lang="en-US" dirty="0"/>
              <a:t>The purpose of the Holistic Grading is to ensure consistency in grading.</a:t>
            </a:r>
          </a:p>
          <a:p>
            <a:pPr lvl="1"/>
            <a:r>
              <a:rPr lang="en-US" dirty="0"/>
              <a:t>The HGT will score student work and then compare the scores to the instructor’s scores (inter-rater reliability).</a:t>
            </a:r>
          </a:p>
          <a:p>
            <a:pPr lvl="1"/>
            <a:r>
              <a:rPr lang="en-US" dirty="0"/>
              <a:t>If there is a large difference in the way that the HGT scores and the way that the instructor scored, further instructor training on rubrics will be provided, or we will look at rubric wording/phrasing/applicability.</a:t>
            </a:r>
          </a:p>
        </p:txBody>
      </p:sp>
      <p:pic>
        <p:nvPicPr>
          <p:cNvPr id="4" name="Picture 3">
            <a:extLst>
              <a:ext uri="{FF2B5EF4-FFF2-40B4-BE49-F238E27FC236}">
                <a16:creationId xmlns:a16="http://schemas.microsoft.com/office/drawing/2014/main" id="{96C6EF47-BB8A-4205-8A00-CF40ABEC959C}"/>
              </a:ext>
            </a:extLst>
          </p:cNvPr>
          <p:cNvPicPr>
            <a:picLocks noChangeAspect="1"/>
          </p:cNvPicPr>
          <p:nvPr/>
        </p:nvPicPr>
        <p:blipFill>
          <a:blip r:embed="rId4"/>
          <a:stretch>
            <a:fillRect/>
          </a:stretch>
        </p:blipFill>
        <p:spPr>
          <a:xfrm>
            <a:off x="10380431" y="213286"/>
            <a:ext cx="1616597" cy="1752674"/>
          </a:xfrm>
          <a:prstGeom prst="rect">
            <a:avLst/>
          </a:prstGeom>
        </p:spPr>
      </p:pic>
      <p:pic>
        <p:nvPicPr>
          <p:cNvPr id="6" name="Recorded Sound">
            <a:hlinkClick r:id="" action="ppaction://media"/>
            <a:extLst>
              <a:ext uri="{FF2B5EF4-FFF2-40B4-BE49-F238E27FC236}">
                <a16:creationId xmlns:a16="http://schemas.microsoft.com/office/drawing/2014/main" id="{B1CFC1AA-3304-4B6B-B5F6-2BF7E375C42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92049" y="5758343"/>
            <a:ext cx="609600" cy="609600"/>
          </a:xfrm>
          <a:prstGeom prst="rect">
            <a:avLst/>
          </a:prstGeom>
        </p:spPr>
      </p:pic>
    </p:spTree>
    <p:extLst>
      <p:ext uri="{BB962C8B-B14F-4D97-AF65-F5344CB8AC3E}">
        <p14:creationId xmlns:p14="http://schemas.microsoft.com/office/powerpoint/2010/main" val="172165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963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A2956-F794-439D-969A-81B4F5C5C0BF}"/>
              </a:ext>
            </a:extLst>
          </p:cNvPr>
          <p:cNvSpPr>
            <a:spLocks noGrp="1"/>
          </p:cNvSpPr>
          <p:nvPr>
            <p:ph type="title"/>
          </p:nvPr>
        </p:nvSpPr>
        <p:spPr/>
        <p:txBody>
          <a:bodyPr/>
          <a:lstStyle/>
          <a:p>
            <a:r>
              <a:rPr lang="en-US" dirty="0"/>
              <a:t>What’s next?</a:t>
            </a:r>
          </a:p>
        </p:txBody>
      </p:sp>
      <p:sp>
        <p:nvSpPr>
          <p:cNvPr id="3" name="Content Placeholder 2">
            <a:extLst>
              <a:ext uri="{FF2B5EF4-FFF2-40B4-BE49-F238E27FC236}">
                <a16:creationId xmlns:a16="http://schemas.microsoft.com/office/drawing/2014/main" id="{20DB6E29-9014-4599-965D-31973932FE06}"/>
              </a:ext>
            </a:extLst>
          </p:cNvPr>
          <p:cNvSpPr>
            <a:spLocks noGrp="1"/>
          </p:cNvSpPr>
          <p:nvPr>
            <p:ph idx="1"/>
          </p:nvPr>
        </p:nvSpPr>
        <p:spPr>
          <a:xfrm>
            <a:off x="1143000" y="1910173"/>
            <a:ext cx="9872871" cy="4038600"/>
          </a:xfrm>
        </p:spPr>
        <p:txBody>
          <a:bodyPr>
            <a:normAutofit/>
          </a:bodyPr>
          <a:lstStyle/>
          <a:p>
            <a:r>
              <a:rPr lang="en-US" dirty="0"/>
              <a:t>You will implement your Problem Solving assignment in Spring 2023</a:t>
            </a:r>
          </a:p>
          <a:p>
            <a:pPr lvl="1"/>
            <a:r>
              <a:rPr lang="en-US" dirty="0"/>
              <a:t>All courses will utilize the same assignment. This assignment can be found on </a:t>
            </a:r>
            <a:r>
              <a:rPr lang="en-US" dirty="0">
                <a:hlinkClick r:id="rId2"/>
              </a:rPr>
              <a:t>www.mecc.edu/qep</a:t>
            </a:r>
            <a:r>
              <a:rPr lang="en-US" dirty="0"/>
              <a:t>. It is the “Phase 4 Problem Solving Assignment.”</a:t>
            </a:r>
          </a:p>
          <a:p>
            <a:r>
              <a:rPr lang="en-US" dirty="0"/>
              <a:t>Please be sure to allot time in your Spring 2023 calendar for your assignment and for related instruction.</a:t>
            </a:r>
          </a:p>
          <a:p>
            <a:r>
              <a:rPr lang="en-US" dirty="0"/>
              <a:t>You will continue to utilize this assignment in your capstone course through Summer 2025.</a:t>
            </a:r>
          </a:p>
        </p:txBody>
      </p:sp>
      <p:pic>
        <p:nvPicPr>
          <p:cNvPr id="4" name="Picture 3">
            <a:extLst>
              <a:ext uri="{FF2B5EF4-FFF2-40B4-BE49-F238E27FC236}">
                <a16:creationId xmlns:a16="http://schemas.microsoft.com/office/drawing/2014/main" id="{DC380043-9EAB-4F7B-9527-544A1966644F}"/>
              </a:ext>
            </a:extLst>
          </p:cNvPr>
          <p:cNvPicPr>
            <a:picLocks noChangeAspect="1"/>
          </p:cNvPicPr>
          <p:nvPr/>
        </p:nvPicPr>
        <p:blipFill>
          <a:blip r:embed="rId3"/>
          <a:stretch>
            <a:fillRect/>
          </a:stretch>
        </p:blipFill>
        <p:spPr>
          <a:xfrm>
            <a:off x="10306003" y="304727"/>
            <a:ext cx="1616597" cy="1752674"/>
          </a:xfrm>
          <a:prstGeom prst="rect">
            <a:avLst/>
          </a:prstGeom>
        </p:spPr>
      </p:pic>
    </p:spTree>
    <p:extLst>
      <p:ext uri="{BB962C8B-B14F-4D97-AF65-F5344CB8AC3E}">
        <p14:creationId xmlns:p14="http://schemas.microsoft.com/office/powerpoint/2010/main" val="3175849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8BB34-E8D9-47F5-9C45-5CD0EACE0269}"/>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5A627BB7-481F-489A-B4FA-13760722AD66}"/>
              </a:ext>
            </a:extLst>
          </p:cNvPr>
          <p:cNvSpPr>
            <a:spLocks noGrp="1"/>
          </p:cNvSpPr>
          <p:nvPr>
            <p:ph idx="1"/>
          </p:nvPr>
        </p:nvSpPr>
        <p:spPr/>
        <p:txBody>
          <a:bodyPr>
            <a:normAutofit fontScale="85000" lnSpcReduction="20000"/>
          </a:bodyPr>
          <a:lstStyle/>
          <a:p>
            <a:pPr marL="45720" indent="0" algn="ctr">
              <a:buNone/>
            </a:pPr>
            <a:r>
              <a:rPr lang="en-US" sz="3600" dirty="0"/>
              <a:t>Thank you so much for your commitment to this Quality Enhancement Plan. If you have any questions, please email.</a:t>
            </a:r>
          </a:p>
          <a:p>
            <a:pPr marL="45720" indent="0" algn="ctr">
              <a:buNone/>
            </a:pPr>
            <a:endParaRPr lang="en-US" b="1" dirty="0"/>
          </a:p>
          <a:p>
            <a:pPr marL="45720" indent="0" algn="ctr">
              <a:buNone/>
            </a:pPr>
            <a:r>
              <a:rPr lang="en-US" b="1" dirty="0"/>
              <a:t>QEP Co-Chairs:</a:t>
            </a:r>
          </a:p>
          <a:p>
            <a:pPr marL="45720" indent="0" algn="ctr">
              <a:buNone/>
            </a:pPr>
            <a:r>
              <a:rPr lang="en-US" b="1" dirty="0"/>
              <a:t>Bethany Arnold		Wes Mullins</a:t>
            </a:r>
          </a:p>
          <a:p>
            <a:pPr marL="45720" indent="0" algn="ctr">
              <a:buNone/>
            </a:pPr>
            <a:r>
              <a:rPr lang="en-US" b="1" dirty="0">
                <a:hlinkClick r:id="rId2"/>
              </a:rPr>
              <a:t>barnold@mecc.edu</a:t>
            </a:r>
            <a:r>
              <a:rPr lang="en-US" b="1" dirty="0"/>
              <a:t>	</a:t>
            </a:r>
            <a:r>
              <a:rPr lang="en-US" b="1" dirty="0">
                <a:hlinkClick r:id="rId3"/>
              </a:rPr>
              <a:t>jmullins@mecc.edu</a:t>
            </a:r>
            <a:r>
              <a:rPr lang="en-US" b="1" dirty="0"/>
              <a:t> </a:t>
            </a:r>
          </a:p>
          <a:p>
            <a:pPr marL="45720" indent="0" algn="ctr">
              <a:buNone/>
            </a:pPr>
            <a:endParaRPr lang="en-US" sz="3600" dirty="0"/>
          </a:p>
          <a:p>
            <a:pPr algn="ctr"/>
            <a:endParaRPr lang="en-US" sz="3600" dirty="0"/>
          </a:p>
          <a:p>
            <a:pPr marL="45720" indent="0" algn="ctr">
              <a:buNone/>
            </a:pPr>
            <a:r>
              <a:rPr lang="en-US" sz="3600" dirty="0"/>
              <a:t>Have a wonderful school year!</a:t>
            </a:r>
          </a:p>
        </p:txBody>
      </p:sp>
    </p:spTree>
    <p:extLst>
      <p:ext uri="{BB962C8B-B14F-4D97-AF65-F5344CB8AC3E}">
        <p14:creationId xmlns:p14="http://schemas.microsoft.com/office/powerpoint/2010/main" val="781748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5781B-6568-4515-BC35-5A64B244AAC1}"/>
              </a:ext>
            </a:extLst>
          </p:cNvPr>
          <p:cNvSpPr>
            <a:spLocks noGrp="1"/>
          </p:cNvSpPr>
          <p:nvPr>
            <p:ph type="title"/>
          </p:nvPr>
        </p:nvSpPr>
        <p:spPr/>
        <p:txBody>
          <a:bodyPr/>
          <a:lstStyle/>
          <a:p>
            <a:r>
              <a:rPr lang="en-US" dirty="0"/>
              <a:t>Purpose of the Training</a:t>
            </a:r>
          </a:p>
        </p:txBody>
      </p:sp>
      <p:sp>
        <p:nvSpPr>
          <p:cNvPr id="3" name="Content Placeholder 2">
            <a:extLst>
              <a:ext uri="{FF2B5EF4-FFF2-40B4-BE49-F238E27FC236}">
                <a16:creationId xmlns:a16="http://schemas.microsoft.com/office/drawing/2014/main" id="{F961F82E-B0EE-4D05-AC48-A385E2EFA89A}"/>
              </a:ext>
            </a:extLst>
          </p:cNvPr>
          <p:cNvSpPr>
            <a:spLocks noGrp="1"/>
          </p:cNvSpPr>
          <p:nvPr>
            <p:ph idx="1"/>
          </p:nvPr>
        </p:nvSpPr>
        <p:spPr/>
        <p:txBody>
          <a:bodyPr>
            <a:normAutofit/>
          </a:bodyPr>
          <a:lstStyle/>
          <a:p>
            <a:pPr lvl="1"/>
            <a:r>
              <a:rPr lang="en-US" sz="3000" dirty="0"/>
              <a:t>Review the QEP</a:t>
            </a:r>
          </a:p>
          <a:p>
            <a:pPr lvl="1"/>
            <a:r>
              <a:rPr lang="en-US" sz="3200" dirty="0"/>
              <a:t>Provide an overview of Problem Solving in order to best teach it in our classes</a:t>
            </a:r>
          </a:p>
          <a:p>
            <a:pPr lvl="1"/>
            <a:r>
              <a:rPr lang="en-US" sz="3200" dirty="0"/>
              <a:t>Introduce the Problem Solving VALUE Rubric</a:t>
            </a:r>
          </a:p>
          <a:p>
            <a:pPr lvl="1"/>
            <a:r>
              <a:rPr lang="en-US" sz="3200" dirty="0"/>
              <a:t>Discuss embedding and grading the assignment</a:t>
            </a:r>
          </a:p>
          <a:p>
            <a:endParaRPr lang="en-US" dirty="0"/>
          </a:p>
        </p:txBody>
      </p:sp>
      <p:pic>
        <p:nvPicPr>
          <p:cNvPr id="4" name="Picture 3">
            <a:extLst>
              <a:ext uri="{FF2B5EF4-FFF2-40B4-BE49-F238E27FC236}">
                <a16:creationId xmlns:a16="http://schemas.microsoft.com/office/drawing/2014/main" id="{2F412BC6-332B-4C00-BB9C-D7D353B29EB0}"/>
              </a:ext>
            </a:extLst>
          </p:cNvPr>
          <p:cNvPicPr>
            <a:picLocks noChangeAspect="1"/>
          </p:cNvPicPr>
          <p:nvPr/>
        </p:nvPicPr>
        <p:blipFill>
          <a:blip r:embed="rId2"/>
          <a:stretch>
            <a:fillRect/>
          </a:stretch>
        </p:blipFill>
        <p:spPr>
          <a:xfrm>
            <a:off x="10255629" y="274147"/>
            <a:ext cx="1586741" cy="1720305"/>
          </a:xfrm>
          <a:prstGeom prst="rect">
            <a:avLst/>
          </a:prstGeom>
        </p:spPr>
      </p:pic>
    </p:spTree>
    <p:extLst>
      <p:ext uri="{BB962C8B-B14F-4D97-AF65-F5344CB8AC3E}">
        <p14:creationId xmlns:p14="http://schemas.microsoft.com/office/powerpoint/2010/main" val="2060588767"/>
      </p:ext>
    </p:extLst>
  </p:cSld>
  <p:clrMapOvr>
    <a:masterClrMapping/>
  </p:clrMapOvr>
  <mc:AlternateContent xmlns:mc="http://schemas.openxmlformats.org/markup-compatibility/2006" xmlns:p14="http://schemas.microsoft.com/office/powerpoint/2010/main">
    <mc:Choice Requires="p14">
      <p:transition spd="slow" p14:dur="2000" advTm="27242"/>
    </mc:Choice>
    <mc:Fallback xmlns="">
      <p:transition spd="slow" advTm="2724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5781B-6568-4515-BC35-5A64B244AAC1}"/>
              </a:ext>
            </a:extLst>
          </p:cNvPr>
          <p:cNvSpPr>
            <a:spLocks noGrp="1"/>
          </p:cNvSpPr>
          <p:nvPr>
            <p:ph type="title"/>
          </p:nvPr>
        </p:nvSpPr>
        <p:spPr/>
        <p:txBody>
          <a:bodyPr/>
          <a:lstStyle/>
          <a:p>
            <a:r>
              <a:rPr lang="en-US" dirty="0"/>
              <a:t>QEP: What is our QEP?</a:t>
            </a:r>
          </a:p>
        </p:txBody>
      </p:sp>
      <p:sp>
        <p:nvSpPr>
          <p:cNvPr id="3" name="Content Placeholder 2">
            <a:extLst>
              <a:ext uri="{FF2B5EF4-FFF2-40B4-BE49-F238E27FC236}">
                <a16:creationId xmlns:a16="http://schemas.microsoft.com/office/drawing/2014/main" id="{F961F82E-B0EE-4D05-AC48-A385E2EFA89A}"/>
              </a:ext>
            </a:extLst>
          </p:cNvPr>
          <p:cNvSpPr>
            <a:spLocks noGrp="1"/>
          </p:cNvSpPr>
          <p:nvPr>
            <p:ph idx="1"/>
          </p:nvPr>
        </p:nvSpPr>
        <p:spPr/>
        <p:txBody>
          <a:bodyPr>
            <a:normAutofit fontScale="70000" lnSpcReduction="20000"/>
          </a:bodyPr>
          <a:lstStyle/>
          <a:p>
            <a:r>
              <a:rPr lang="en-US" sz="3200" dirty="0"/>
              <a:t>QEP = Quality Enhancement Plan</a:t>
            </a:r>
          </a:p>
          <a:p>
            <a:pPr lvl="1"/>
            <a:r>
              <a:rPr lang="en-US" sz="3000" dirty="0"/>
              <a:t>The QEP is a required component of our accreditation with SACSCOC</a:t>
            </a:r>
          </a:p>
          <a:p>
            <a:r>
              <a:rPr lang="en-US" sz="3200" dirty="0"/>
              <a:t>Our QEP is </a:t>
            </a:r>
            <a:r>
              <a:rPr lang="en-US" sz="3200" b="1" dirty="0">
                <a:hlinkClick r:id="rId2"/>
              </a:rPr>
              <a:t>Get AMPED! </a:t>
            </a:r>
            <a:r>
              <a:rPr lang="en-US" sz="3200" dirty="0"/>
              <a:t>(Applying Mathematical Principles to Everyday Decisions)</a:t>
            </a:r>
          </a:p>
          <a:p>
            <a:pPr lvl="1"/>
            <a:r>
              <a:rPr lang="en-US" sz="3000" dirty="0"/>
              <a:t>This topic was chosen after review of institutional data that showed that QL and problem solving were areas of need</a:t>
            </a:r>
            <a:endParaRPr lang="en-US" sz="2800" dirty="0"/>
          </a:p>
          <a:p>
            <a:pPr lvl="1"/>
            <a:r>
              <a:rPr lang="en-US" sz="3000" dirty="0"/>
              <a:t>Get AMPED! implemented in Fall 2020. </a:t>
            </a:r>
            <a:r>
              <a:rPr lang="en-US" sz="2600" dirty="0"/>
              <a:t>Phase 1 courses are courses students typically take in their first semester at MECC.</a:t>
            </a:r>
          </a:p>
          <a:p>
            <a:pPr lvl="2"/>
            <a:r>
              <a:rPr lang="en-US" sz="2800" dirty="0"/>
              <a:t>Phase 2 courses are courses students typically take in their second semester at MECC.</a:t>
            </a:r>
          </a:p>
          <a:p>
            <a:pPr lvl="2"/>
            <a:r>
              <a:rPr lang="en-US" sz="2800" dirty="0"/>
              <a:t>Phase 3 courses are courses students typically take in their third semester at MECC.</a:t>
            </a:r>
          </a:p>
          <a:p>
            <a:pPr lvl="2"/>
            <a:r>
              <a:rPr lang="en-US" sz="2800" b="1" dirty="0"/>
              <a:t>Phase 4 courses are our capstone courses that students typically take in their last semester: This is our focus for this training</a:t>
            </a:r>
          </a:p>
          <a:p>
            <a:endParaRPr lang="en-US" dirty="0"/>
          </a:p>
        </p:txBody>
      </p:sp>
      <p:pic>
        <p:nvPicPr>
          <p:cNvPr id="4" name="Picture 3">
            <a:extLst>
              <a:ext uri="{FF2B5EF4-FFF2-40B4-BE49-F238E27FC236}">
                <a16:creationId xmlns:a16="http://schemas.microsoft.com/office/drawing/2014/main" id="{046887E7-FC09-4927-8FC1-8BACF1B7B185}"/>
              </a:ext>
            </a:extLst>
          </p:cNvPr>
          <p:cNvPicPr>
            <a:picLocks noChangeAspect="1"/>
          </p:cNvPicPr>
          <p:nvPr/>
        </p:nvPicPr>
        <p:blipFill>
          <a:blip r:embed="rId3"/>
          <a:stretch>
            <a:fillRect/>
          </a:stretch>
        </p:blipFill>
        <p:spPr>
          <a:xfrm>
            <a:off x="10109141" y="304726"/>
            <a:ext cx="1813459" cy="1966107"/>
          </a:xfrm>
          <a:prstGeom prst="rect">
            <a:avLst/>
          </a:prstGeom>
        </p:spPr>
      </p:pic>
    </p:spTree>
    <p:extLst>
      <p:ext uri="{BB962C8B-B14F-4D97-AF65-F5344CB8AC3E}">
        <p14:creationId xmlns:p14="http://schemas.microsoft.com/office/powerpoint/2010/main" val="2384264550"/>
      </p:ext>
    </p:extLst>
  </p:cSld>
  <p:clrMapOvr>
    <a:masterClrMapping/>
  </p:clrMapOvr>
  <mc:AlternateContent xmlns:mc="http://schemas.openxmlformats.org/markup-compatibility/2006" xmlns:p14="http://schemas.microsoft.com/office/powerpoint/2010/main">
    <mc:Choice Requires="p14">
      <p:transition spd="slow" p14:dur="2000" advTm="174617"/>
    </mc:Choice>
    <mc:Fallback xmlns="">
      <p:transition spd="slow" advTm="17461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50A6E-1394-45FC-B2C9-8EE0FCA35BD2}"/>
              </a:ext>
            </a:extLst>
          </p:cNvPr>
          <p:cNvSpPr>
            <a:spLocks noGrp="1"/>
          </p:cNvSpPr>
          <p:nvPr>
            <p:ph type="title"/>
          </p:nvPr>
        </p:nvSpPr>
        <p:spPr/>
        <p:txBody>
          <a:bodyPr/>
          <a:lstStyle/>
          <a:p>
            <a:r>
              <a:rPr lang="en-US" dirty="0"/>
              <a:t>QEP Implementation: Where we are</a:t>
            </a:r>
          </a:p>
        </p:txBody>
      </p:sp>
      <p:sp>
        <p:nvSpPr>
          <p:cNvPr id="3" name="Content Placeholder 2">
            <a:extLst>
              <a:ext uri="{FF2B5EF4-FFF2-40B4-BE49-F238E27FC236}">
                <a16:creationId xmlns:a16="http://schemas.microsoft.com/office/drawing/2014/main" id="{5C26AD50-20D2-451C-B684-651212B4F03B}"/>
              </a:ext>
            </a:extLst>
          </p:cNvPr>
          <p:cNvSpPr>
            <a:spLocks noGrp="1"/>
          </p:cNvSpPr>
          <p:nvPr>
            <p:ph idx="1"/>
          </p:nvPr>
        </p:nvSpPr>
        <p:spPr/>
        <p:txBody>
          <a:bodyPr>
            <a:normAutofit/>
          </a:bodyPr>
          <a:lstStyle/>
          <a:p>
            <a:r>
              <a:rPr lang="en-US" sz="2800" dirty="0"/>
              <a:t>Our implementation has taken place in phases in order to introduce students to Quantitative Literacy and to apply it through Problem Solving. </a:t>
            </a:r>
          </a:p>
          <a:p>
            <a:pPr lvl="1"/>
            <a:r>
              <a:rPr lang="en-US" sz="2600" dirty="0"/>
              <a:t>Quantitative Literacy has been embedded in at least one course in semesters 1-3 of a student’s degree program.</a:t>
            </a:r>
          </a:p>
          <a:p>
            <a:pPr lvl="1"/>
            <a:r>
              <a:rPr lang="en-US" sz="2600" dirty="0"/>
              <a:t>Problem Solving will be emphasized in the students’ capstone courses.</a:t>
            </a:r>
          </a:p>
          <a:p>
            <a:pPr marL="45720" indent="0">
              <a:buNone/>
            </a:pPr>
            <a:endParaRPr lang="en-US" sz="2800" dirty="0"/>
          </a:p>
        </p:txBody>
      </p:sp>
      <p:pic>
        <p:nvPicPr>
          <p:cNvPr id="4" name="Picture 3">
            <a:extLst>
              <a:ext uri="{FF2B5EF4-FFF2-40B4-BE49-F238E27FC236}">
                <a16:creationId xmlns:a16="http://schemas.microsoft.com/office/drawing/2014/main" id="{92BA15EE-5F26-4883-921B-DC56D67C32F5}"/>
              </a:ext>
            </a:extLst>
          </p:cNvPr>
          <p:cNvPicPr>
            <a:picLocks noChangeAspect="1"/>
          </p:cNvPicPr>
          <p:nvPr/>
        </p:nvPicPr>
        <p:blipFill>
          <a:blip r:embed="rId2"/>
          <a:stretch>
            <a:fillRect/>
          </a:stretch>
        </p:blipFill>
        <p:spPr>
          <a:xfrm>
            <a:off x="10306003" y="304727"/>
            <a:ext cx="1616597" cy="1752674"/>
          </a:xfrm>
          <a:prstGeom prst="rect">
            <a:avLst/>
          </a:prstGeom>
        </p:spPr>
      </p:pic>
    </p:spTree>
    <p:extLst>
      <p:ext uri="{BB962C8B-B14F-4D97-AF65-F5344CB8AC3E}">
        <p14:creationId xmlns:p14="http://schemas.microsoft.com/office/powerpoint/2010/main" val="3530429394"/>
      </p:ext>
    </p:extLst>
  </p:cSld>
  <p:clrMapOvr>
    <a:masterClrMapping/>
  </p:clrMapOvr>
  <mc:AlternateContent xmlns:mc="http://schemas.openxmlformats.org/markup-compatibility/2006" xmlns:p14="http://schemas.microsoft.com/office/powerpoint/2010/main">
    <mc:Choice Requires="p14">
      <p:transition spd="slow" p14:dur="2000" advTm="153109"/>
    </mc:Choice>
    <mc:Fallback xmlns="">
      <p:transition spd="slow" advTm="15310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F2E6D-FB6B-418E-B289-1A8E65D99DB1}"/>
              </a:ext>
            </a:extLst>
          </p:cNvPr>
          <p:cNvSpPr>
            <a:spLocks noGrp="1"/>
          </p:cNvSpPr>
          <p:nvPr>
            <p:ph type="title"/>
          </p:nvPr>
        </p:nvSpPr>
        <p:spPr/>
        <p:txBody>
          <a:bodyPr/>
          <a:lstStyle/>
          <a:p>
            <a:r>
              <a:rPr lang="en-US" dirty="0"/>
              <a:t>How do QL and Problem Solving Connect?</a:t>
            </a:r>
          </a:p>
        </p:txBody>
      </p:sp>
      <p:sp>
        <p:nvSpPr>
          <p:cNvPr id="3" name="Content Placeholder 2">
            <a:extLst>
              <a:ext uri="{FF2B5EF4-FFF2-40B4-BE49-F238E27FC236}">
                <a16:creationId xmlns:a16="http://schemas.microsoft.com/office/drawing/2014/main" id="{372B47A9-7ED8-4D53-9BB0-24C05B20FA53}"/>
              </a:ext>
            </a:extLst>
          </p:cNvPr>
          <p:cNvSpPr>
            <a:spLocks noGrp="1"/>
          </p:cNvSpPr>
          <p:nvPr>
            <p:ph idx="1"/>
          </p:nvPr>
        </p:nvSpPr>
        <p:spPr>
          <a:xfrm>
            <a:off x="1143000" y="1603513"/>
            <a:ext cx="9872871" cy="4780509"/>
          </a:xfrm>
        </p:spPr>
        <p:txBody>
          <a:bodyPr>
            <a:normAutofit/>
          </a:bodyPr>
          <a:lstStyle/>
          <a:p>
            <a:endParaRPr lang="en-US" dirty="0"/>
          </a:p>
          <a:p>
            <a:r>
              <a:rPr lang="en-US" sz="2400" dirty="0"/>
              <a:t>“The heart of quantitative literacy is real world problem solving – the use of mathematics in everyday life, on the job, and as an intelligent citizen.” – Henry Pollak, Visiting Professor of Mathematics Education, Teacher’s College, Columbia University </a:t>
            </a:r>
          </a:p>
          <a:p>
            <a:r>
              <a:rPr lang="en-US" sz="2400" dirty="0"/>
              <a:t>Therefore, QL and Problem Solving are inextricably linked. Our students’ foundation in QL will help them to be effective problem solvers.</a:t>
            </a:r>
            <a:endParaRPr lang="en-US" dirty="0"/>
          </a:p>
          <a:p>
            <a:pPr marL="45720" indent="0">
              <a:buNone/>
            </a:pPr>
            <a:endParaRPr lang="en-US" dirty="0"/>
          </a:p>
        </p:txBody>
      </p:sp>
      <p:pic>
        <p:nvPicPr>
          <p:cNvPr id="4" name="Picture 3">
            <a:extLst>
              <a:ext uri="{FF2B5EF4-FFF2-40B4-BE49-F238E27FC236}">
                <a16:creationId xmlns:a16="http://schemas.microsoft.com/office/drawing/2014/main" id="{C9D9D867-B1AD-42BA-AD21-47695D13A008}"/>
              </a:ext>
            </a:extLst>
          </p:cNvPr>
          <p:cNvPicPr>
            <a:picLocks noChangeAspect="1"/>
          </p:cNvPicPr>
          <p:nvPr/>
        </p:nvPicPr>
        <p:blipFill>
          <a:blip r:embed="rId2"/>
          <a:stretch>
            <a:fillRect/>
          </a:stretch>
        </p:blipFill>
        <p:spPr>
          <a:xfrm>
            <a:off x="10306003" y="304727"/>
            <a:ext cx="1616597" cy="1752674"/>
          </a:xfrm>
          <a:prstGeom prst="rect">
            <a:avLst/>
          </a:prstGeom>
        </p:spPr>
      </p:pic>
    </p:spTree>
    <p:extLst>
      <p:ext uri="{BB962C8B-B14F-4D97-AF65-F5344CB8AC3E}">
        <p14:creationId xmlns:p14="http://schemas.microsoft.com/office/powerpoint/2010/main" val="20553092"/>
      </p:ext>
    </p:extLst>
  </p:cSld>
  <p:clrMapOvr>
    <a:masterClrMapping/>
  </p:clrMapOvr>
  <mc:AlternateContent xmlns:mc="http://schemas.openxmlformats.org/markup-compatibility/2006" xmlns:p14="http://schemas.microsoft.com/office/powerpoint/2010/main">
    <mc:Choice Requires="p14">
      <p:transition spd="slow" p14:dur="2000" advTm="131532"/>
    </mc:Choice>
    <mc:Fallback xmlns="">
      <p:transition spd="slow" advTm="13153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DD67A-E7FC-4719-8E21-97679BD100F6}"/>
              </a:ext>
            </a:extLst>
          </p:cNvPr>
          <p:cNvSpPr>
            <a:spLocks noGrp="1"/>
          </p:cNvSpPr>
          <p:nvPr>
            <p:ph type="title"/>
          </p:nvPr>
        </p:nvSpPr>
        <p:spPr/>
        <p:txBody>
          <a:bodyPr/>
          <a:lstStyle/>
          <a:p>
            <a:r>
              <a:rPr lang="en-US" dirty="0"/>
              <a:t>What is being asked of you?</a:t>
            </a:r>
          </a:p>
        </p:txBody>
      </p:sp>
      <p:sp>
        <p:nvSpPr>
          <p:cNvPr id="3" name="Content Placeholder 2">
            <a:extLst>
              <a:ext uri="{FF2B5EF4-FFF2-40B4-BE49-F238E27FC236}">
                <a16:creationId xmlns:a16="http://schemas.microsoft.com/office/drawing/2014/main" id="{79FF66D0-C9D2-404E-9D18-9C6BC9A7D9D4}"/>
              </a:ext>
            </a:extLst>
          </p:cNvPr>
          <p:cNvSpPr>
            <a:spLocks noGrp="1"/>
          </p:cNvSpPr>
          <p:nvPr>
            <p:ph idx="1"/>
          </p:nvPr>
        </p:nvSpPr>
        <p:spPr/>
        <p:txBody>
          <a:bodyPr>
            <a:normAutofit lnSpcReduction="10000"/>
          </a:bodyPr>
          <a:lstStyle/>
          <a:p>
            <a:r>
              <a:rPr lang="en-US" dirty="0"/>
              <a:t>In your capstone courses, you will incorporate an assignment that ties together these skills to effectively problem solve.</a:t>
            </a:r>
          </a:p>
          <a:p>
            <a:pPr lvl="1"/>
            <a:r>
              <a:rPr lang="en-US" dirty="0"/>
              <a:t>The assignment has been created for you, and we’ve also created a PowerPoint that you can embed in your courses to introduce Problem Solving to your students. Your main job will be to introduce/expand upon the PowerPoint and to score students’ work using the Problem Solving VALUE Rubric. Information to do both of these is included in this training.</a:t>
            </a:r>
          </a:p>
          <a:p>
            <a:r>
              <a:rPr lang="en-US" dirty="0"/>
              <a:t>Your To-Do List:</a:t>
            </a:r>
          </a:p>
          <a:p>
            <a:pPr lvl="1"/>
            <a:r>
              <a:rPr lang="en-US" dirty="0"/>
              <a:t>Carefully review this training on Problem Solving</a:t>
            </a:r>
          </a:p>
          <a:p>
            <a:pPr lvl="1"/>
            <a:r>
              <a:rPr lang="en-US" dirty="0"/>
              <a:t>Embed the Problem Solving Introduction for Students in your Capstone Class</a:t>
            </a:r>
          </a:p>
          <a:p>
            <a:pPr lvl="1"/>
            <a:r>
              <a:rPr lang="en-US" dirty="0"/>
              <a:t>Add the Problem Solving assignment in your Capstone Class in Canvas</a:t>
            </a:r>
          </a:p>
          <a:p>
            <a:pPr lvl="1"/>
            <a:r>
              <a:rPr lang="en-US" dirty="0"/>
              <a:t>Score the assignment using the Problem Solving VALUE Rubric in Canvas</a:t>
            </a:r>
          </a:p>
          <a:p>
            <a:pPr lvl="2"/>
            <a:r>
              <a:rPr lang="en-US" dirty="0"/>
              <a:t>The VALUE Rubric will be automatically loaded into your capstone course in Canvas</a:t>
            </a:r>
          </a:p>
          <a:p>
            <a:pPr marL="274320" lvl="1" indent="0">
              <a:buNone/>
            </a:pPr>
            <a:endParaRPr lang="en-US" dirty="0"/>
          </a:p>
        </p:txBody>
      </p:sp>
      <p:pic>
        <p:nvPicPr>
          <p:cNvPr id="4" name="Picture 3">
            <a:extLst>
              <a:ext uri="{FF2B5EF4-FFF2-40B4-BE49-F238E27FC236}">
                <a16:creationId xmlns:a16="http://schemas.microsoft.com/office/drawing/2014/main" id="{03556EF7-71E2-45C2-A4B4-4A5654143B8A}"/>
              </a:ext>
            </a:extLst>
          </p:cNvPr>
          <p:cNvPicPr>
            <a:picLocks noChangeAspect="1"/>
          </p:cNvPicPr>
          <p:nvPr/>
        </p:nvPicPr>
        <p:blipFill>
          <a:blip r:embed="rId2"/>
          <a:stretch>
            <a:fillRect/>
          </a:stretch>
        </p:blipFill>
        <p:spPr>
          <a:xfrm>
            <a:off x="10306003" y="304727"/>
            <a:ext cx="1616597" cy="1752674"/>
          </a:xfrm>
          <a:prstGeom prst="rect">
            <a:avLst/>
          </a:prstGeom>
        </p:spPr>
      </p:pic>
    </p:spTree>
    <p:extLst>
      <p:ext uri="{BB962C8B-B14F-4D97-AF65-F5344CB8AC3E}">
        <p14:creationId xmlns:p14="http://schemas.microsoft.com/office/powerpoint/2010/main" val="1633964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FF8A7-8DF8-430C-A882-36708C9EE904}"/>
              </a:ext>
            </a:extLst>
          </p:cNvPr>
          <p:cNvSpPr>
            <a:spLocks noGrp="1"/>
          </p:cNvSpPr>
          <p:nvPr>
            <p:ph type="title"/>
          </p:nvPr>
        </p:nvSpPr>
        <p:spPr/>
        <p:txBody>
          <a:bodyPr/>
          <a:lstStyle/>
          <a:p>
            <a:r>
              <a:rPr lang="en-US" dirty="0"/>
              <a:t>Problem Solving: A Definition</a:t>
            </a:r>
          </a:p>
        </p:txBody>
      </p:sp>
      <p:sp>
        <p:nvSpPr>
          <p:cNvPr id="3" name="Content Placeholder 2">
            <a:extLst>
              <a:ext uri="{FF2B5EF4-FFF2-40B4-BE49-F238E27FC236}">
                <a16:creationId xmlns:a16="http://schemas.microsoft.com/office/drawing/2014/main" id="{68A03A2D-A57F-464B-AFCF-753265ECEEA6}"/>
              </a:ext>
            </a:extLst>
          </p:cNvPr>
          <p:cNvSpPr>
            <a:spLocks noGrp="1"/>
          </p:cNvSpPr>
          <p:nvPr>
            <p:ph idx="1"/>
          </p:nvPr>
        </p:nvSpPr>
        <p:spPr/>
        <p:txBody>
          <a:bodyPr/>
          <a:lstStyle/>
          <a:p>
            <a:pPr marL="45720" indent="0">
              <a:buNone/>
            </a:pPr>
            <a:r>
              <a:rPr lang="ru-RU" sz="4000" dirty="0"/>
              <a:t>Problem solving is the process of designing, evaluating and implementing a strategy to answer an open-ended question or achieve a desired goal.</a:t>
            </a:r>
            <a:endParaRPr lang="en-US" sz="4000" dirty="0"/>
          </a:p>
          <a:p>
            <a:endParaRPr lang="en-US" dirty="0"/>
          </a:p>
        </p:txBody>
      </p:sp>
    </p:spTree>
    <p:extLst>
      <p:ext uri="{BB962C8B-B14F-4D97-AF65-F5344CB8AC3E}">
        <p14:creationId xmlns:p14="http://schemas.microsoft.com/office/powerpoint/2010/main" val="2395161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8FC0D-C987-4751-8C86-8B8AE0EB0F25}"/>
              </a:ext>
            </a:extLst>
          </p:cNvPr>
          <p:cNvSpPr>
            <a:spLocks noGrp="1"/>
          </p:cNvSpPr>
          <p:nvPr>
            <p:ph type="title"/>
          </p:nvPr>
        </p:nvSpPr>
        <p:spPr/>
        <p:txBody>
          <a:bodyPr/>
          <a:lstStyle/>
          <a:p>
            <a:r>
              <a:rPr lang="en-US" dirty="0"/>
              <a:t>Problem Solving: Introduction</a:t>
            </a:r>
          </a:p>
        </p:txBody>
      </p:sp>
      <p:sp>
        <p:nvSpPr>
          <p:cNvPr id="3" name="Content Placeholder 2">
            <a:extLst>
              <a:ext uri="{FF2B5EF4-FFF2-40B4-BE49-F238E27FC236}">
                <a16:creationId xmlns:a16="http://schemas.microsoft.com/office/drawing/2014/main" id="{D6B75B4E-5514-4FE3-A366-EDF19DE12B14}"/>
              </a:ext>
            </a:extLst>
          </p:cNvPr>
          <p:cNvSpPr>
            <a:spLocks noGrp="1"/>
          </p:cNvSpPr>
          <p:nvPr>
            <p:ph idx="1"/>
          </p:nvPr>
        </p:nvSpPr>
        <p:spPr>
          <a:xfrm>
            <a:off x="1143000" y="2057400"/>
            <a:ext cx="9872871" cy="4038600"/>
          </a:xfrm>
        </p:spPr>
        <p:txBody>
          <a:bodyPr>
            <a:normAutofit/>
          </a:bodyPr>
          <a:lstStyle/>
          <a:p>
            <a:pPr marL="45720" indent="0">
              <a:buNone/>
            </a:pPr>
            <a:r>
              <a:rPr lang="en-US" sz="2400" dirty="0"/>
              <a:t>In your capstone courses, you will want to emphasize the below aspects of problem solving, which are further explained on the following slides. We will be providing you with a PowerPoint that you can embed in your classes to introduce these skills to students. The next slides will overview these six steps in more detail.</a:t>
            </a:r>
          </a:p>
          <a:p>
            <a:endParaRPr lang="en-US" sz="2800" dirty="0"/>
          </a:p>
        </p:txBody>
      </p:sp>
      <p:pic>
        <p:nvPicPr>
          <p:cNvPr id="4" name="Picture 3">
            <a:extLst>
              <a:ext uri="{FF2B5EF4-FFF2-40B4-BE49-F238E27FC236}">
                <a16:creationId xmlns:a16="http://schemas.microsoft.com/office/drawing/2014/main" id="{C66CD12D-0E6A-4C79-A7E9-2638622823FE}"/>
              </a:ext>
            </a:extLst>
          </p:cNvPr>
          <p:cNvPicPr>
            <a:picLocks noChangeAspect="1"/>
          </p:cNvPicPr>
          <p:nvPr/>
        </p:nvPicPr>
        <p:blipFill>
          <a:blip r:embed="rId2"/>
          <a:stretch>
            <a:fillRect/>
          </a:stretch>
        </p:blipFill>
        <p:spPr>
          <a:xfrm>
            <a:off x="10306003" y="304727"/>
            <a:ext cx="1616597" cy="1752674"/>
          </a:xfrm>
          <a:prstGeom prst="rect">
            <a:avLst/>
          </a:prstGeom>
        </p:spPr>
      </p:pic>
      <p:pic>
        <p:nvPicPr>
          <p:cNvPr id="1028" name="Picture 4" descr="http://www.free-management-ebooks.com/news/wp-content/uploads/2016/12/ss2.png">
            <a:extLst>
              <a:ext uri="{FF2B5EF4-FFF2-40B4-BE49-F238E27FC236}">
                <a16:creationId xmlns:a16="http://schemas.microsoft.com/office/drawing/2014/main" id="{C0A62980-BD49-452D-9645-2CB7BDB1FF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080" y="3595294"/>
            <a:ext cx="8086725"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68520"/>
      </p:ext>
    </p:extLst>
  </p:cSld>
  <p:clrMapOvr>
    <a:masterClrMapping/>
  </p:clrMapOvr>
</p:sld>
</file>

<file path=ppt/theme/theme1.xml><?xml version="1.0" encoding="utf-8"?>
<a:theme xmlns:a="http://schemas.openxmlformats.org/drawingml/2006/main" name="Basi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TF55885775_Student does teacher does_v2.potx" id="{618315E5-C348-40CF-AD40-05C2F7C13378}" vid="{0C991BBE-F1C3-4926-9687-DBEAAE8C92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f7728c4a-6658-478f-b0db-ef5054ce578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D73DE6DABAD94EB2D990BAE5BAF783" ma:contentTypeVersion="11" ma:contentTypeDescription="Create a new document." ma:contentTypeScope="" ma:versionID="ad77298f52e2e3d53fd1193b9051b38e">
  <xsd:schema xmlns:xsd="http://www.w3.org/2001/XMLSchema" xmlns:xs="http://www.w3.org/2001/XMLSchema" xmlns:p="http://schemas.microsoft.com/office/2006/metadata/properties" xmlns:ns3="f7728c4a-6658-478f-b0db-ef5054ce578d" targetNamespace="http://schemas.microsoft.com/office/2006/metadata/properties" ma:root="true" ma:fieldsID="174364424739584fffd010a0b2670cb7" ns3:_="">
    <xsd:import namespace="f7728c4a-6658-478f-b0db-ef5054ce578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728c4a-6658-478f-b0db-ef5054ce57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F1ABED-93B7-45AC-A513-2CB1FF159AFF}">
  <ds:schemaRefs>
    <ds:schemaRef ds:uri="http://schemas.microsoft.com/sharepoint/v3/contenttype/forms"/>
  </ds:schemaRefs>
</ds:datastoreItem>
</file>

<file path=customXml/itemProps2.xml><?xml version="1.0" encoding="utf-8"?>
<ds:datastoreItem xmlns:ds="http://schemas.openxmlformats.org/officeDocument/2006/customXml" ds:itemID="{3D6CA70E-ED75-4FF0-A862-8EF12B737755}">
  <ds:schemaRefs>
    <ds:schemaRef ds:uri="http://purl.org/dc/dcmitype/"/>
    <ds:schemaRef ds:uri="f7728c4a-6658-478f-b0db-ef5054ce578d"/>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9FD86349-3471-434D-B89D-42935C0434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728c4a-6658-478f-b0db-ef5054ce57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2328</Words>
  <Application>Microsoft Office PowerPoint</Application>
  <PresentationFormat>Widescreen</PresentationFormat>
  <Paragraphs>150</Paragraphs>
  <Slides>25</Slides>
  <Notes>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Calibri</vt:lpstr>
      <vt:lpstr>Corbel</vt:lpstr>
      <vt:lpstr>Garamond</vt:lpstr>
      <vt:lpstr>Rockwell</vt:lpstr>
      <vt:lpstr>Tahoma</vt:lpstr>
      <vt:lpstr>Times New Roman</vt:lpstr>
      <vt:lpstr>Basis</vt:lpstr>
      <vt:lpstr>Problem Solving&amp;  VALUE Rubric Training: Phase 4</vt:lpstr>
      <vt:lpstr>Introduction</vt:lpstr>
      <vt:lpstr>Purpose of the Training</vt:lpstr>
      <vt:lpstr>QEP: What is our QEP?</vt:lpstr>
      <vt:lpstr>QEP Implementation: Where we are</vt:lpstr>
      <vt:lpstr>How do QL and Problem Solving Connect?</vt:lpstr>
      <vt:lpstr>What is being asked of you?</vt:lpstr>
      <vt:lpstr>Problem Solving: A Definition</vt:lpstr>
      <vt:lpstr>Problem Solving: Introduction</vt:lpstr>
      <vt:lpstr>Step One: Define the Problem</vt:lpstr>
      <vt:lpstr>Step Two: Determine the Root Cause(s) of the Problem</vt:lpstr>
      <vt:lpstr>Step Three: Develop Alternative Solutions</vt:lpstr>
      <vt:lpstr>Step Four: Select a Solution</vt:lpstr>
      <vt:lpstr>Step Five: Implement the Solution </vt:lpstr>
      <vt:lpstr>Step Six: Evaluate the Outcome</vt:lpstr>
      <vt:lpstr>Six Steps: Summary</vt:lpstr>
      <vt:lpstr>AAC&amp;U VALUE Rubrics: Introduction</vt:lpstr>
      <vt:lpstr>What is a rubric, and why use one?</vt:lpstr>
      <vt:lpstr>Understanding the Rubric: Notes</vt:lpstr>
      <vt:lpstr>Canvas Instructions for the Rubric</vt:lpstr>
      <vt:lpstr>How will I implement my Problem Solving Assignment?</vt:lpstr>
      <vt:lpstr>How will I use the Rubric?</vt:lpstr>
      <vt:lpstr>What’s next?</vt:lpstr>
      <vt:lpstr>What’s next?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2020-04-19T20:18:59Z</dcterms:created>
  <dcterms:modified xsi:type="dcterms:W3CDTF">2022-10-25T13:28:48Z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0x01010043D73DE6DABAD94EB2D990BAE5BAF783</vt:lpwstr>
  </property>
</Properties>
</file>