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84" r:id="rId4"/>
  </p:sldMasterIdLst>
  <p:notesMasterIdLst>
    <p:notesMasterId r:id="rId18"/>
  </p:notesMasterIdLst>
  <p:handoutMasterIdLst>
    <p:handoutMasterId r:id="rId19"/>
  </p:handoutMasterIdLst>
  <p:sldIdLst>
    <p:sldId id="256" r:id="rId5"/>
    <p:sldId id="324" r:id="rId6"/>
    <p:sldId id="313" r:id="rId7"/>
    <p:sldId id="323" r:id="rId8"/>
    <p:sldId id="306" r:id="rId9"/>
    <p:sldId id="314" r:id="rId10"/>
    <p:sldId id="316" r:id="rId11"/>
    <p:sldId id="317" r:id="rId12"/>
    <p:sldId id="318" r:id="rId13"/>
    <p:sldId id="319" r:id="rId14"/>
    <p:sldId id="320" r:id="rId15"/>
    <p:sldId id="322" r:id="rId16"/>
    <p:sldId id="32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83707" autoAdjust="0"/>
  </p:normalViewPr>
  <p:slideViewPr>
    <p:cSldViewPr snapToGrid="0">
      <p:cViewPr varScale="1">
        <p:scale>
          <a:sx n="113" d="100"/>
          <a:sy n="113" d="100"/>
        </p:scale>
        <p:origin x="516" y="114"/>
      </p:cViewPr>
      <p:guideLst/>
    </p:cSldViewPr>
  </p:slideViewPr>
  <p:notesTextViewPr>
    <p:cViewPr>
      <p:scale>
        <a:sx n="3" d="2"/>
        <a:sy n="3" d="2"/>
      </p:scale>
      <p:origin x="0" y="0"/>
    </p:cViewPr>
  </p:notesTextViewPr>
  <p:notesViewPr>
    <p:cSldViewPr snapToGrid="0">
      <p:cViewPr varScale="1">
        <p:scale>
          <a:sx n="58" d="100"/>
          <a:sy n="58" d="100"/>
        </p:scale>
        <p:origin x="2965"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0B7FD6-6B50-4C58-994F-82DC6214278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5CC7F2D-6B16-4B88-A4F8-ABD5316B473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51DC69-60C3-4CF7-A135-6E702ECCE0F0}" type="datetimeFigureOut">
              <a:rPr lang="en-US" smtClean="0"/>
              <a:t>8/22/2023</a:t>
            </a:fld>
            <a:endParaRPr lang="en-US" dirty="0"/>
          </a:p>
        </p:txBody>
      </p:sp>
      <p:sp>
        <p:nvSpPr>
          <p:cNvPr id="4" name="Footer Placeholder 3">
            <a:extLst>
              <a:ext uri="{FF2B5EF4-FFF2-40B4-BE49-F238E27FC236}">
                <a16:creationId xmlns:a16="http://schemas.microsoft.com/office/drawing/2014/main" id="{F94CEF1E-1ACC-48D0-92B3-CB3D4FED50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5F188B4-83B8-4C82-AFAC-DC1E415458F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A9FFBD-F123-4881-BC93-591827BC61E0}" type="slidenum">
              <a:rPr lang="en-US" smtClean="0"/>
              <a:t>‹#›</a:t>
            </a:fld>
            <a:endParaRPr lang="en-US" dirty="0"/>
          </a:p>
        </p:txBody>
      </p:sp>
    </p:spTree>
    <p:extLst>
      <p:ext uri="{BB962C8B-B14F-4D97-AF65-F5344CB8AC3E}">
        <p14:creationId xmlns:p14="http://schemas.microsoft.com/office/powerpoint/2010/main" val="1736621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E3EC7B-6C72-4FBB-87DF-2BD2CB7DC1E6}" type="datetimeFigureOut">
              <a:rPr lang="en-US" smtClean="0"/>
              <a:t>8/22/2023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62A795-6F94-4A96-B820-B9038480D048}" type="slidenum">
              <a:rPr lang="en-US" smtClean="0"/>
              <a:t>‹#›</a:t>
            </a:fld>
            <a:endParaRPr lang="en-US" dirty="0"/>
          </a:p>
        </p:txBody>
      </p:sp>
    </p:spTree>
    <p:extLst>
      <p:ext uri="{BB962C8B-B14F-4D97-AF65-F5344CB8AC3E}">
        <p14:creationId xmlns:p14="http://schemas.microsoft.com/office/powerpoint/2010/main" val="966495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Tahoma" panose="020B0604030504040204" pitchFamily="34" charset="0"/>
                <a:ea typeface="Tahoma" panose="020B0604030504040204" pitchFamily="34" charset="0"/>
                <a:cs typeface="Tahoma" panose="020B0604030504040204" pitchFamily="34" charset="0"/>
              </a:rPr>
              <a:t>Are your classroom colors different than what you see in this template? That’s OK! Click on Design -&gt; Variants (the down arrow) -&gt; Pick the color scheme that works for you!</a:t>
            </a:r>
          </a:p>
          <a:p>
            <a:endParaRPr lang="en-US" dirty="0">
              <a:latin typeface="Tahoma" panose="020B0604030504040204" pitchFamily="34" charset="0"/>
              <a:ea typeface="Tahoma" panose="020B0604030504040204" pitchFamily="34" charset="0"/>
              <a:cs typeface="Tahoma" panose="020B0604030504040204" pitchFamily="34" charset="0"/>
            </a:endParaRPr>
          </a:p>
          <a:p>
            <a:r>
              <a:rPr lang="en-US" dirty="0">
                <a:latin typeface="Tahoma" panose="020B0604030504040204" pitchFamily="34" charset="0"/>
                <a:ea typeface="Tahoma" panose="020B0604030504040204" pitchFamily="34" charset="0"/>
                <a:cs typeface="Tahoma" panose="020B0604030504040204" pitchFamily="34" charset="0"/>
              </a:rPr>
              <a:t>Feel free to change any “You will…” and “I will…” statements to ensure they align with your classroom procedures and rules!</a:t>
            </a:r>
          </a:p>
        </p:txBody>
      </p:sp>
      <p:sp>
        <p:nvSpPr>
          <p:cNvPr id="4" name="Slide Number Placeholder 3"/>
          <p:cNvSpPr>
            <a:spLocks noGrp="1"/>
          </p:cNvSpPr>
          <p:nvPr>
            <p:ph type="sldNum" sz="quarter" idx="10"/>
          </p:nvPr>
        </p:nvSpPr>
        <p:spPr/>
        <p:txBody>
          <a:bodyPr/>
          <a:lstStyle/>
          <a:p>
            <a:fld id="{B262A795-6F94-4A96-B820-B9038480D048}" type="slidenum">
              <a:rPr lang="en-US" smtClean="0"/>
              <a:t>1</a:t>
            </a:fld>
            <a:endParaRPr lang="en-US" dirty="0"/>
          </a:p>
        </p:txBody>
      </p:sp>
    </p:spTree>
    <p:extLst>
      <p:ext uri="{BB962C8B-B14F-4D97-AF65-F5344CB8AC3E}">
        <p14:creationId xmlns:p14="http://schemas.microsoft.com/office/powerpoint/2010/main" val="3642546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48A87A34-81AB-432B-8DAE-1953F412C126}" type="datetimeFigureOut">
              <a:rPr lang="en-US" smtClean="0"/>
              <a:t>8/22/2023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D22F896-40B5-4ADD-8801-0D06FADFA095}"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78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7245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221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8528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707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452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6800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527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02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5246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071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8A87A34-81AB-432B-8DAE-1953F412C126}" type="datetimeFigureOut">
              <a:rPr lang="en-US" smtClean="0"/>
              <a:pPr/>
              <a:t>8/22/2023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476196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ecc.edu/qe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1F489-B701-4C74-9747-27C8656A89CC}"/>
              </a:ext>
            </a:extLst>
          </p:cNvPr>
          <p:cNvSpPr>
            <a:spLocks noGrp="1"/>
          </p:cNvSpPr>
          <p:nvPr>
            <p:ph type="ctrTitle"/>
          </p:nvPr>
        </p:nvSpPr>
        <p:spPr>
          <a:xfrm>
            <a:off x="1109980" y="882376"/>
            <a:ext cx="9966960" cy="2926080"/>
          </a:xfrm>
        </p:spPr>
        <p:txBody>
          <a:bodyPr>
            <a:normAutofit/>
          </a:bodyPr>
          <a:lstStyle/>
          <a:p>
            <a:r>
              <a:rPr lang="en-US" sz="6000" dirty="0">
                <a:latin typeface="Rockwell" panose="02060603020205020403" pitchFamily="18" charset="0"/>
              </a:rPr>
              <a:t>Problem Solving: An overview</a:t>
            </a:r>
          </a:p>
        </p:txBody>
      </p:sp>
      <p:sp>
        <p:nvSpPr>
          <p:cNvPr id="4" name="Rectangle 3">
            <a:extLst>
              <a:ext uri="{FF2B5EF4-FFF2-40B4-BE49-F238E27FC236}">
                <a16:creationId xmlns:a16="http://schemas.microsoft.com/office/drawing/2014/main" id="{AB9D48B0-B56D-41B2-BE12-D226EAAFD201}"/>
              </a:ext>
            </a:extLst>
          </p:cNvPr>
          <p:cNvSpPr/>
          <p:nvPr/>
        </p:nvSpPr>
        <p:spPr>
          <a:xfrm>
            <a:off x="8998716" y="6194485"/>
            <a:ext cx="2957348" cy="369332"/>
          </a:xfrm>
          <a:prstGeom prst="rect">
            <a:avLst/>
          </a:prstGeom>
        </p:spPr>
        <p:txBody>
          <a:bodyPr wrap="none">
            <a:spAutoFit/>
          </a:bodyPr>
          <a:lstStyle/>
          <a:p>
            <a:r>
              <a:rPr lang="en-US" b="1" dirty="0">
                <a:solidFill>
                  <a:schemeClr val="bg1"/>
                </a:solidFill>
                <a:hlinkClick r:id="rId3">
                  <a:extLst>
                    <a:ext uri="{A12FA001-AC4F-418D-AE19-62706E023703}">
                      <ahyp:hlinkClr xmlns:ahyp="http://schemas.microsoft.com/office/drawing/2018/hyperlinkcolor" val="tx"/>
                    </a:ext>
                  </a:extLst>
                </a:hlinkClick>
              </a:rPr>
              <a:t>https://www.mecc.edu/qep/</a:t>
            </a:r>
            <a:endParaRPr lang="en-US" b="1" dirty="0">
              <a:solidFill>
                <a:schemeClr val="bg1"/>
              </a:solidFill>
            </a:endParaRPr>
          </a:p>
        </p:txBody>
      </p:sp>
      <p:pic>
        <p:nvPicPr>
          <p:cNvPr id="5" name="Picture 4">
            <a:extLst>
              <a:ext uri="{FF2B5EF4-FFF2-40B4-BE49-F238E27FC236}">
                <a16:creationId xmlns:a16="http://schemas.microsoft.com/office/drawing/2014/main" id="{CD777A9C-2A01-4F84-8FDD-E50DFC94DFAE}"/>
              </a:ext>
            </a:extLst>
          </p:cNvPr>
          <p:cNvPicPr>
            <a:picLocks noChangeAspect="1"/>
          </p:cNvPicPr>
          <p:nvPr/>
        </p:nvPicPr>
        <p:blipFill>
          <a:blip r:embed="rId4"/>
          <a:stretch>
            <a:fillRect/>
          </a:stretch>
        </p:blipFill>
        <p:spPr>
          <a:xfrm>
            <a:off x="5200100" y="3957136"/>
            <a:ext cx="1616597" cy="1752674"/>
          </a:xfrm>
          <a:prstGeom prst="rect">
            <a:avLst/>
          </a:prstGeom>
        </p:spPr>
      </p:pic>
    </p:spTree>
    <p:extLst>
      <p:ext uri="{BB962C8B-B14F-4D97-AF65-F5344CB8AC3E}">
        <p14:creationId xmlns:p14="http://schemas.microsoft.com/office/powerpoint/2010/main" val="616906718"/>
      </p:ext>
    </p:extLst>
  </p:cSld>
  <p:clrMapOvr>
    <a:masterClrMapping/>
  </p:clrMapOvr>
  <mc:AlternateContent xmlns:mc="http://schemas.openxmlformats.org/markup-compatibility/2006" xmlns:p14="http://schemas.microsoft.com/office/powerpoint/2010/main">
    <mc:Choice Requires="p14">
      <p:transition spd="slow" p14:dur="2000" advTm="27566"/>
    </mc:Choice>
    <mc:Fallback xmlns="">
      <p:transition spd="slow" advTm="2756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44B5F-0EC5-4775-8096-22BED89C2F15}"/>
              </a:ext>
            </a:extLst>
          </p:cNvPr>
          <p:cNvSpPr>
            <a:spLocks noGrp="1"/>
          </p:cNvSpPr>
          <p:nvPr>
            <p:ph type="title"/>
          </p:nvPr>
        </p:nvSpPr>
        <p:spPr/>
        <p:txBody>
          <a:bodyPr/>
          <a:lstStyle/>
          <a:p>
            <a:r>
              <a:rPr lang="en-US" dirty="0"/>
              <a:t>Step Five: Implement the Solution </a:t>
            </a:r>
          </a:p>
        </p:txBody>
      </p:sp>
      <p:sp>
        <p:nvSpPr>
          <p:cNvPr id="3" name="Content Placeholder 2">
            <a:extLst>
              <a:ext uri="{FF2B5EF4-FFF2-40B4-BE49-F238E27FC236}">
                <a16:creationId xmlns:a16="http://schemas.microsoft.com/office/drawing/2014/main" id="{BCEA16FE-6713-4A79-94DA-CB80EAB3E485}"/>
              </a:ext>
            </a:extLst>
          </p:cNvPr>
          <p:cNvSpPr>
            <a:spLocks noGrp="1"/>
          </p:cNvSpPr>
          <p:nvPr>
            <p:ph idx="1"/>
          </p:nvPr>
        </p:nvSpPr>
        <p:spPr>
          <a:xfrm>
            <a:off x="1143000" y="2057399"/>
            <a:ext cx="9872871" cy="3521279"/>
          </a:xfrm>
        </p:spPr>
        <p:txBody>
          <a:bodyPr>
            <a:normAutofit/>
          </a:bodyPr>
          <a:lstStyle/>
          <a:p>
            <a:r>
              <a:rPr lang="en-US" sz="2400" dirty="0"/>
              <a:t>Once the solution has been chosen, you should consider:</a:t>
            </a:r>
          </a:p>
          <a:p>
            <a:pPr lvl="2"/>
            <a:r>
              <a:rPr lang="en-US" sz="2000" dirty="0"/>
              <a:t>Who is going to implement this solution?</a:t>
            </a:r>
          </a:p>
          <a:p>
            <a:pPr lvl="2"/>
            <a:r>
              <a:rPr lang="en-US" sz="2000" dirty="0"/>
              <a:t>Who else needs to be involved to implement the solution?</a:t>
            </a:r>
          </a:p>
          <a:p>
            <a:pPr lvl="2"/>
            <a:r>
              <a:rPr lang="en-US" sz="2000" dirty="0"/>
              <a:t>What actions need to be taken before implementing the solution </a:t>
            </a:r>
          </a:p>
          <a:p>
            <a:pPr lvl="2"/>
            <a:r>
              <a:rPr lang="en-US" sz="2000" dirty="0"/>
              <a:t>What actions need to be taken during the implementing the solution </a:t>
            </a:r>
          </a:p>
          <a:p>
            <a:pPr lvl="2"/>
            <a:r>
              <a:rPr lang="en-US" sz="2000" dirty="0"/>
              <a:t>Why are these actions necessary?</a:t>
            </a:r>
          </a:p>
          <a:p>
            <a:pPr lvl="1"/>
            <a:r>
              <a:rPr lang="en-US" sz="2400" dirty="0"/>
              <a:t>Therefore, you should implement the solution in a manner that addresses thoroughly and deeply multiple contextual factors of the problem.</a:t>
            </a:r>
          </a:p>
        </p:txBody>
      </p:sp>
    </p:spTree>
    <p:extLst>
      <p:ext uri="{BB962C8B-B14F-4D97-AF65-F5344CB8AC3E}">
        <p14:creationId xmlns:p14="http://schemas.microsoft.com/office/powerpoint/2010/main" val="2830007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CAF1C-5589-4C68-B54C-45E702BD26DA}"/>
              </a:ext>
            </a:extLst>
          </p:cNvPr>
          <p:cNvSpPr>
            <a:spLocks noGrp="1"/>
          </p:cNvSpPr>
          <p:nvPr>
            <p:ph type="title"/>
          </p:nvPr>
        </p:nvSpPr>
        <p:spPr/>
        <p:txBody>
          <a:bodyPr/>
          <a:lstStyle/>
          <a:p>
            <a:r>
              <a:rPr lang="en-US" dirty="0"/>
              <a:t>Step Six: Evaluate the Outcome</a:t>
            </a:r>
          </a:p>
        </p:txBody>
      </p:sp>
      <p:sp>
        <p:nvSpPr>
          <p:cNvPr id="3" name="Content Placeholder 2">
            <a:extLst>
              <a:ext uri="{FF2B5EF4-FFF2-40B4-BE49-F238E27FC236}">
                <a16:creationId xmlns:a16="http://schemas.microsoft.com/office/drawing/2014/main" id="{B940FCF4-3815-468D-8A7D-55382030A185}"/>
              </a:ext>
            </a:extLst>
          </p:cNvPr>
          <p:cNvSpPr>
            <a:spLocks noGrp="1"/>
          </p:cNvSpPr>
          <p:nvPr>
            <p:ph idx="1"/>
          </p:nvPr>
        </p:nvSpPr>
        <p:spPr>
          <a:xfrm>
            <a:off x="1143000" y="2057400"/>
            <a:ext cx="9872871" cy="2623657"/>
          </a:xfrm>
        </p:spPr>
        <p:txBody>
          <a:bodyPr>
            <a:normAutofit/>
          </a:bodyPr>
          <a:lstStyle/>
          <a:p>
            <a:r>
              <a:rPr lang="en-US" sz="1800" dirty="0"/>
              <a:t>The project implementation now needs to be evaluated by the you to ensure their recommendations are followed. </a:t>
            </a:r>
          </a:p>
          <a:p>
            <a:pPr lvl="1"/>
            <a:r>
              <a:rPr lang="en-US" sz="1600" dirty="0"/>
              <a:t>Was the proposed solution successful? </a:t>
            </a:r>
          </a:p>
          <a:p>
            <a:pPr lvl="1"/>
            <a:r>
              <a:rPr lang="en-US" sz="1600" dirty="0"/>
              <a:t>What should have been done differently?</a:t>
            </a:r>
          </a:p>
          <a:p>
            <a:pPr lvl="1"/>
            <a:r>
              <a:rPr lang="en-US" sz="1600" dirty="0"/>
              <a:t>What are some possible next steps?</a:t>
            </a:r>
          </a:p>
          <a:p>
            <a:pPr lvl="1"/>
            <a:endParaRPr lang="en-US" sz="1600" dirty="0"/>
          </a:p>
          <a:p>
            <a:pPr lvl="1"/>
            <a:r>
              <a:rPr lang="en-US" sz="1600" dirty="0"/>
              <a:t>You should review results relative to the problem defined with </a:t>
            </a:r>
          </a:p>
          <a:p>
            <a:pPr marL="274320" lvl="1" indent="0">
              <a:buNone/>
            </a:pPr>
            <a:r>
              <a:rPr lang="en-US" sz="1600" dirty="0"/>
              <a:t>thorough, specific considerations of need for further work.</a:t>
            </a:r>
          </a:p>
        </p:txBody>
      </p:sp>
      <p:pic>
        <p:nvPicPr>
          <p:cNvPr id="7170" name="Picture 2" descr="http://www.free-management-ebooks.com/news/wp-content/uploads/2016/12/ss8.png">
            <a:extLst>
              <a:ext uri="{FF2B5EF4-FFF2-40B4-BE49-F238E27FC236}">
                <a16:creationId xmlns:a16="http://schemas.microsoft.com/office/drawing/2014/main" id="{EA03B21D-7F28-4252-875B-540497EBFE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0501" y="3805950"/>
            <a:ext cx="4496455" cy="2517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8400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6F38-89FA-45FA-ACFA-33025782EF81}"/>
              </a:ext>
            </a:extLst>
          </p:cNvPr>
          <p:cNvSpPr>
            <a:spLocks noGrp="1"/>
          </p:cNvSpPr>
          <p:nvPr>
            <p:ph type="title"/>
          </p:nvPr>
        </p:nvSpPr>
        <p:spPr/>
        <p:txBody>
          <a:bodyPr/>
          <a:lstStyle/>
          <a:p>
            <a:r>
              <a:rPr lang="en-US" dirty="0"/>
              <a:t>Six Steps: Summary</a:t>
            </a:r>
          </a:p>
        </p:txBody>
      </p:sp>
      <p:sp>
        <p:nvSpPr>
          <p:cNvPr id="3" name="Content Placeholder 2">
            <a:extLst>
              <a:ext uri="{FF2B5EF4-FFF2-40B4-BE49-F238E27FC236}">
                <a16:creationId xmlns:a16="http://schemas.microsoft.com/office/drawing/2014/main" id="{4C20E266-6558-43F2-AADD-555590348AEE}"/>
              </a:ext>
            </a:extLst>
          </p:cNvPr>
          <p:cNvSpPr>
            <a:spLocks noGrp="1"/>
          </p:cNvSpPr>
          <p:nvPr>
            <p:ph idx="1"/>
          </p:nvPr>
        </p:nvSpPr>
        <p:spPr/>
        <p:txBody>
          <a:bodyPr>
            <a:normAutofit fontScale="70000" lnSpcReduction="20000"/>
          </a:bodyPr>
          <a:lstStyle/>
          <a:p>
            <a:r>
              <a:rPr lang="en-US" dirty="0"/>
              <a:t>Step 1) Define the Problem – Identify problems through problem formulation and questioning. The key is asking the right questions to discover root causes.  </a:t>
            </a:r>
          </a:p>
          <a:p>
            <a:r>
              <a:rPr lang="en-US" dirty="0"/>
              <a:t>Step 2) Determine the Root Cause – During this process, assumptions are uncovered and underlying problems are further revealed. Also, this is an opportunity to collect and analyze data. </a:t>
            </a:r>
          </a:p>
          <a:p>
            <a:r>
              <a:rPr lang="en-US" dirty="0"/>
              <a:t>Step 3) Develop Alternative Solutions – Decisions are made within the group to determine the appropriate solution and process through creative selection. </a:t>
            </a:r>
          </a:p>
          <a:p>
            <a:r>
              <a:rPr lang="en-US" dirty="0"/>
              <a:t>Step 4) Select a Solution – Once the group has formed solutions and alternatives to the problem(s), they need to explore the pros and cons of each option through forecasting consequences. </a:t>
            </a:r>
          </a:p>
          <a:p>
            <a:r>
              <a:rPr lang="en-US" dirty="0"/>
              <a:t>Step 5) Implement the Solution – Develop an action plan to implement and execute the solution process.  </a:t>
            </a:r>
          </a:p>
          <a:p>
            <a:r>
              <a:rPr lang="en-US" dirty="0"/>
              <a:t>Step 6) Evaluate the Outcome – This final stage requires an evaluation of the outcomes and results of the solution process. Ask questions such as: Did the option answer the questions we were working on? Did this process address the findings that came out of the assumptions? </a:t>
            </a:r>
          </a:p>
          <a:p>
            <a:endParaRPr lang="en-US" dirty="0"/>
          </a:p>
          <a:p>
            <a:pPr marL="45720" indent="0">
              <a:buNone/>
            </a:pPr>
            <a:r>
              <a:rPr lang="en-US" dirty="0"/>
              <a:t>This process helps keep you on track, and enables a thorough investigation of the problem and solution search.</a:t>
            </a:r>
          </a:p>
        </p:txBody>
      </p:sp>
    </p:spTree>
    <p:extLst>
      <p:ext uri="{BB962C8B-B14F-4D97-AF65-F5344CB8AC3E}">
        <p14:creationId xmlns:p14="http://schemas.microsoft.com/office/powerpoint/2010/main" val="1300386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3F6F0-6EED-404F-8498-FBF135B71D3D}"/>
              </a:ext>
            </a:extLst>
          </p:cNvPr>
          <p:cNvSpPr>
            <a:spLocks noGrp="1"/>
          </p:cNvSpPr>
          <p:nvPr>
            <p:ph type="title"/>
          </p:nvPr>
        </p:nvSpPr>
        <p:spPr/>
        <p:txBody>
          <a:bodyPr/>
          <a:lstStyle/>
          <a:p>
            <a:r>
              <a:rPr lang="en-US" dirty="0"/>
              <a:t>What’s Next?</a:t>
            </a:r>
          </a:p>
        </p:txBody>
      </p:sp>
      <p:sp>
        <p:nvSpPr>
          <p:cNvPr id="3" name="Content Placeholder 2">
            <a:extLst>
              <a:ext uri="{FF2B5EF4-FFF2-40B4-BE49-F238E27FC236}">
                <a16:creationId xmlns:a16="http://schemas.microsoft.com/office/drawing/2014/main" id="{0920BF07-EC0E-4BCB-82EF-E61AA895DE00}"/>
              </a:ext>
            </a:extLst>
          </p:cNvPr>
          <p:cNvSpPr>
            <a:spLocks noGrp="1"/>
          </p:cNvSpPr>
          <p:nvPr>
            <p:ph idx="1"/>
          </p:nvPr>
        </p:nvSpPr>
        <p:spPr/>
        <p:txBody>
          <a:bodyPr/>
          <a:lstStyle/>
          <a:p>
            <a:r>
              <a:rPr lang="en-US" dirty="0"/>
              <a:t>Complete the Problem Solving assignment to the best of your ability.</a:t>
            </a:r>
          </a:p>
          <a:p>
            <a:r>
              <a:rPr lang="en-US" dirty="0"/>
              <a:t>If you have questions on a specific step, please ask your instructor.</a:t>
            </a:r>
          </a:p>
        </p:txBody>
      </p:sp>
    </p:spTree>
    <p:extLst>
      <p:ext uri="{BB962C8B-B14F-4D97-AF65-F5344CB8AC3E}">
        <p14:creationId xmlns:p14="http://schemas.microsoft.com/office/powerpoint/2010/main" val="3064501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F2E6D-FB6B-418E-B289-1A8E65D99DB1}"/>
              </a:ext>
            </a:extLst>
          </p:cNvPr>
          <p:cNvSpPr>
            <a:spLocks noGrp="1"/>
          </p:cNvSpPr>
          <p:nvPr>
            <p:ph type="title"/>
          </p:nvPr>
        </p:nvSpPr>
        <p:spPr/>
        <p:txBody>
          <a:bodyPr/>
          <a:lstStyle/>
          <a:p>
            <a:r>
              <a:rPr lang="en-US" dirty="0"/>
              <a:t>Tying it all together</a:t>
            </a:r>
          </a:p>
        </p:txBody>
      </p:sp>
      <p:sp>
        <p:nvSpPr>
          <p:cNvPr id="3" name="Content Placeholder 2">
            <a:extLst>
              <a:ext uri="{FF2B5EF4-FFF2-40B4-BE49-F238E27FC236}">
                <a16:creationId xmlns:a16="http://schemas.microsoft.com/office/drawing/2014/main" id="{372B47A9-7ED8-4D53-9BB0-24C05B20FA53}"/>
              </a:ext>
            </a:extLst>
          </p:cNvPr>
          <p:cNvSpPr>
            <a:spLocks noGrp="1"/>
          </p:cNvSpPr>
          <p:nvPr>
            <p:ph idx="1"/>
          </p:nvPr>
        </p:nvSpPr>
        <p:spPr>
          <a:xfrm>
            <a:off x="1143000" y="1603513"/>
            <a:ext cx="9872871" cy="4780509"/>
          </a:xfrm>
        </p:spPr>
        <p:txBody>
          <a:bodyPr>
            <a:normAutofit/>
          </a:bodyPr>
          <a:lstStyle/>
          <a:p>
            <a:endParaRPr lang="en-US" dirty="0"/>
          </a:p>
          <a:p>
            <a:r>
              <a:rPr lang="en-US" sz="2400" dirty="0"/>
              <a:t>“The heart of quantitative literacy is real world problem solving – the use of mathematics in everyday life, on the job, and as an intelligent citizen.” </a:t>
            </a:r>
          </a:p>
          <a:p>
            <a:r>
              <a:rPr lang="en-US" sz="2400" dirty="0"/>
              <a:t>Throughout your time at MECC, you have encountered Quantitative Literacy assignments. In doing that, you have learned that Quantitative Literacy (QL) is more than completing a basic calculation; instead, it is using data to make a decision. In this course, your program’s capstone course, you will be completing a problem solving assignment that involves many of the QL skills you have learned thus far in your degree program.</a:t>
            </a:r>
          </a:p>
          <a:p>
            <a:endParaRPr lang="en-US" sz="2400" dirty="0"/>
          </a:p>
          <a:p>
            <a:r>
              <a:rPr lang="en-US" sz="2400" dirty="0"/>
              <a:t>Your foundation in Quantitative Literacy will you to be effective problem solvers.</a:t>
            </a:r>
            <a:endParaRPr lang="en-US" dirty="0"/>
          </a:p>
          <a:p>
            <a:pPr marL="45720" indent="0">
              <a:buNone/>
            </a:pPr>
            <a:endParaRPr lang="en-US" dirty="0"/>
          </a:p>
        </p:txBody>
      </p:sp>
      <p:pic>
        <p:nvPicPr>
          <p:cNvPr id="4" name="Picture 3">
            <a:extLst>
              <a:ext uri="{FF2B5EF4-FFF2-40B4-BE49-F238E27FC236}">
                <a16:creationId xmlns:a16="http://schemas.microsoft.com/office/drawing/2014/main" id="{C9D9D867-B1AD-42BA-AD21-47695D13A008}"/>
              </a:ext>
            </a:extLst>
          </p:cNvPr>
          <p:cNvPicPr>
            <a:picLocks noChangeAspect="1"/>
          </p:cNvPicPr>
          <p:nvPr/>
        </p:nvPicPr>
        <p:blipFill>
          <a:blip r:embed="rId2"/>
          <a:stretch>
            <a:fillRect/>
          </a:stretch>
        </p:blipFill>
        <p:spPr>
          <a:xfrm>
            <a:off x="10306003" y="304727"/>
            <a:ext cx="1616597" cy="1752674"/>
          </a:xfrm>
          <a:prstGeom prst="rect">
            <a:avLst/>
          </a:prstGeom>
        </p:spPr>
      </p:pic>
    </p:spTree>
    <p:extLst>
      <p:ext uri="{BB962C8B-B14F-4D97-AF65-F5344CB8AC3E}">
        <p14:creationId xmlns:p14="http://schemas.microsoft.com/office/powerpoint/2010/main" val="778164307"/>
      </p:ext>
    </p:extLst>
  </p:cSld>
  <p:clrMapOvr>
    <a:masterClrMapping/>
  </p:clrMapOvr>
  <mc:AlternateContent xmlns:mc="http://schemas.openxmlformats.org/markup-compatibility/2006" xmlns:p14="http://schemas.microsoft.com/office/powerpoint/2010/main">
    <mc:Choice Requires="p14">
      <p:transition spd="slow" p14:dur="2000" advTm="131532"/>
    </mc:Choice>
    <mc:Fallback xmlns="">
      <p:transition spd="slow" advTm="13153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DD67A-E7FC-4719-8E21-97679BD100F6}"/>
              </a:ext>
            </a:extLst>
          </p:cNvPr>
          <p:cNvSpPr>
            <a:spLocks noGrp="1"/>
          </p:cNvSpPr>
          <p:nvPr>
            <p:ph type="title"/>
          </p:nvPr>
        </p:nvSpPr>
        <p:spPr/>
        <p:txBody>
          <a:bodyPr/>
          <a:lstStyle/>
          <a:p>
            <a:r>
              <a:rPr lang="en-US" dirty="0"/>
              <a:t>What is being asked of you?</a:t>
            </a:r>
          </a:p>
        </p:txBody>
      </p:sp>
      <p:sp>
        <p:nvSpPr>
          <p:cNvPr id="3" name="Content Placeholder 2">
            <a:extLst>
              <a:ext uri="{FF2B5EF4-FFF2-40B4-BE49-F238E27FC236}">
                <a16:creationId xmlns:a16="http://schemas.microsoft.com/office/drawing/2014/main" id="{79FF66D0-C9D2-404E-9D18-9C6BC9A7D9D4}"/>
              </a:ext>
            </a:extLst>
          </p:cNvPr>
          <p:cNvSpPr>
            <a:spLocks noGrp="1"/>
          </p:cNvSpPr>
          <p:nvPr>
            <p:ph idx="1"/>
          </p:nvPr>
        </p:nvSpPr>
        <p:spPr/>
        <p:txBody>
          <a:bodyPr>
            <a:normAutofit/>
          </a:bodyPr>
          <a:lstStyle/>
          <a:p>
            <a:r>
              <a:rPr lang="en-US" dirty="0"/>
              <a:t>Your To-Do List:</a:t>
            </a:r>
          </a:p>
          <a:p>
            <a:pPr lvl="1"/>
            <a:r>
              <a:rPr lang="en-US" dirty="0"/>
              <a:t>Carefully review this training on Problem Solving</a:t>
            </a:r>
          </a:p>
          <a:p>
            <a:pPr lvl="1"/>
            <a:r>
              <a:rPr lang="en-US" dirty="0"/>
              <a:t>Complete the Problem Solving assignment in your capstone class to the best of your ability.</a:t>
            </a:r>
          </a:p>
          <a:p>
            <a:pPr marL="274320" lvl="1" indent="0">
              <a:buNone/>
            </a:pPr>
            <a:endParaRPr lang="en-US" dirty="0"/>
          </a:p>
        </p:txBody>
      </p:sp>
      <p:pic>
        <p:nvPicPr>
          <p:cNvPr id="4" name="Picture 3">
            <a:extLst>
              <a:ext uri="{FF2B5EF4-FFF2-40B4-BE49-F238E27FC236}">
                <a16:creationId xmlns:a16="http://schemas.microsoft.com/office/drawing/2014/main" id="{03556EF7-71E2-45C2-A4B4-4A5654143B8A}"/>
              </a:ext>
            </a:extLst>
          </p:cNvPr>
          <p:cNvPicPr>
            <a:picLocks noChangeAspect="1"/>
          </p:cNvPicPr>
          <p:nvPr/>
        </p:nvPicPr>
        <p:blipFill>
          <a:blip r:embed="rId2"/>
          <a:stretch>
            <a:fillRect/>
          </a:stretch>
        </p:blipFill>
        <p:spPr>
          <a:xfrm>
            <a:off x="10306003" y="304727"/>
            <a:ext cx="1616597" cy="1752674"/>
          </a:xfrm>
          <a:prstGeom prst="rect">
            <a:avLst/>
          </a:prstGeom>
        </p:spPr>
      </p:pic>
    </p:spTree>
    <p:extLst>
      <p:ext uri="{BB962C8B-B14F-4D97-AF65-F5344CB8AC3E}">
        <p14:creationId xmlns:p14="http://schemas.microsoft.com/office/powerpoint/2010/main" val="163396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FF8A7-8DF8-430C-A882-36708C9EE904}"/>
              </a:ext>
            </a:extLst>
          </p:cNvPr>
          <p:cNvSpPr>
            <a:spLocks noGrp="1"/>
          </p:cNvSpPr>
          <p:nvPr>
            <p:ph type="title"/>
          </p:nvPr>
        </p:nvSpPr>
        <p:spPr/>
        <p:txBody>
          <a:bodyPr/>
          <a:lstStyle/>
          <a:p>
            <a:r>
              <a:rPr lang="en-US" dirty="0"/>
              <a:t>What is problem solving?</a:t>
            </a:r>
          </a:p>
        </p:txBody>
      </p:sp>
      <p:sp>
        <p:nvSpPr>
          <p:cNvPr id="3" name="Content Placeholder 2">
            <a:extLst>
              <a:ext uri="{FF2B5EF4-FFF2-40B4-BE49-F238E27FC236}">
                <a16:creationId xmlns:a16="http://schemas.microsoft.com/office/drawing/2014/main" id="{68A03A2D-A57F-464B-AFCF-753265ECEEA6}"/>
              </a:ext>
            </a:extLst>
          </p:cNvPr>
          <p:cNvSpPr>
            <a:spLocks noGrp="1"/>
          </p:cNvSpPr>
          <p:nvPr>
            <p:ph idx="1"/>
          </p:nvPr>
        </p:nvSpPr>
        <p:spPr/>
        <p:txBody>
          <a:bodyPr>
            <a:normAutofit fontScale="92500" lnSpcReduction="10000"/>
          </a:bodyPr>
          <a:lstStyle/>
          <a:p>
            <a:pPr marL="45720" indent="0">
              <a:buNone/>
            </a:pPr>
            <a:r>
              <a:rPr lang="ru-RU" sz="4000" dirty="0"/>
              <a:t>Problem solving is the process of designing, evaluating and implementing a strategy to answer an open-ended question or achieve a desired goal.</a:t>
            </a:r>
            <a:endParaRPr lang="en-US" sz="4000" dirty="0"/>
          </a:p>
          <a:p>
            <a:pPr marL="45720" indent="0">
              <a:buNone/>
            </a:pPr>
            <a:br>
              <a:rPr lang="en-US" sz="4000" dirty="0"/>
            </a:br>
            <a:r>
              <a:rPr lang="en-US" sz="4000" dirty="0"/>
              <a:t>That being said, the aspects of problem solving being discussed in this presentation are pertinent to you both as a student and as an employee.</a:t>
            </a:r>
          </a:p>
          <a:p>
            <a:endParaRPr lang="en-US" dirty="0"/>
          </a:p>
        </p:txBody>
      </p:sp>
    </p:spTree>
    <p:extLst>
      <p:ext uri="{BB962C8B-B14F-4D97-AF65-F5344CB8AC3E}">
        <p14:creationId xmlns:p14="http://schemas.microsoft.com/office/powerpoint/2010/main" val="2395161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8FC0D-C987-4751-8C86-8B8AE0EB0F25}"/>
              </a:ext>
            </a:extLst>
          </p:cNvPr>
          <p:cNvSpPr>
            <a:spLocks noGrp="1"/>
          </p:cNvSpPr>
          <p:nvPr>
            <p:ph type="title"/>
          </p:nvPr>
        </p:nvSpPr>
        <p:spPr/>
        <p:txBody>
          <a:bodyPr/>
          <a:lstStyle/>
          <a:p>
            <a:r>
              <a:rPr lang="en-US" dirty="0"/>
              <a:t>Problem Solving: Introduction</a:t>
            </a:r>
          </a:p>
        </p:txBody>
      </p:sp>
      <p:sp>
        <p:nvSpPr>
          <p:cNvPr id="3" name="Content Placeholder 2">
            <a:extLst>
              <a:ext uri="{FF2B5EF4-FFF2-40B4-BE49-F238E27FC236}">
                <a16:creationId xmlns:a16="http://schemas.microsoft.com/office/drawing/2014/main" id="{D6B75B4E-5514-4FE3-A366-EDF19DE12B14}"/>
              </a:ext>
            </a:extLst>
          </p:cNvPr>
          <p:cNvSpPr>
            <a:spLocks noGrp="1"/>
          </p:cNvSpPr>
          <p:nvPr>
            <p:ph idx="1"/>
          </p:nvPr>
        </p:nvSpPr>
        <p:spPr>
          <a:xfrm>
            <a:off x="1143000" y="2057400"/>
            <a:ext cx="9872871" cy="4038600"/>
          </a:xfrm>
        </p:spPr>
        <p:txBody>
          <a:bodyPr>
            <a:normAutofit/>
          </a:bodyPr>
          <a:lstStyle/>
          <a:p>
            <a:pPr marL="45720" indent="0">
              <a:buNone/>
            </a:pPr>
            <a:r>
              <a:rPr lang="en-US" sz="2400" dirty="0"/>
              <a:t>Below are the six aspects of problem solving, which are further explained on the following slides. </a:t>
            </a:r>
            <a:endParaRPr lang="en-US" sz="2800" dirty="0"/>
          </a:p>
        </p:txBody>
      </p:sp>
      <p:pic>
        <p:nvPicPr>
          <p:cNvPr id="4" name="Picture 3">
            <a:extLst>
              <a:ext uri="{FF2B5EF4-FFF2-40B4-BE49-F238E27FC236}">
                <a16:creationId xmlns:a16="http://schemas.microsoft.com/office/drawing/2014/main" id="{C66CD12D-0E6A-4C79-A7E9-2638622823FE}"/>
              </a:ext>
            </a:extLst>
          </p:cNvPr>
          <p:cNvPicPr>
            <a:picLocks noChangeAspect="1"/>
          </p:cNvPicPr>
          <p:nvPr/>
        </p:nvPicPr>
        <p:blipFill>
          <a:blip r:embed="rId2"/>
          <a:stretch>
            <a:fillRect/>
          </a:stretch>
        </p:blipFill>
        <p:spPr>
          <a:xfrm>
            <a:off x="10306003" y="304727"/>
            <a:ext cx="1616597" cy="1752674"/>
          </a:xfrm>
          <a:prstGeom prst="rect">
            <a:avLst/>
          </a:prstGeom>
        </p:spPr>
      </p:pic>
      <p:pic>
        <p:nvPicPr>
          <p:cNvPr id="1028" name="Picture 4" descr="http://www.free-management-ebooks.com/news/wp-content/uploads/2016/12/ss2.png">
            <a:extLst>
              <a:ext uri="{FF2B5EF4-FFF2-40B4-BE49-F238E27FC236}">
                <a16:creationId xmlns:a16="http://schemas.microsoft.com/office/drawing/2014/main" id="{C0A62980-BD49-452D-9645-2CB7BDB1FF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8080" y="3595294"/>
            <a:ext cx="8086725" cy="2838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368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81D3B-4CDD-4221-A56B-6A18F0DC72C5}"/>
              </a:ext>
            </a:extLst>
          </p:cNvPr>
          <p:cNvSpPr>
            <a:spLocks noGrp="1"/>
          </p:cNvSpPr>
          <p:nvPr>
            <p:ph type="title"/>
          </p:nvPr>
        </p:nvSpPr>
        <p:spPr/>
        <p:txBody>
          <a:bodyPr/>
          <a:lstStyle/>
          <a:p>
            <a:r>
              <a:rPr lang="en-US" dirty="0"/>
              <a:t>Step One: Define the Problem</a:t>
            </a:r>
          </a:p>
        </p:txBody>
      </p:sp>
      <p:sp>
        <p:nvSpPr>
          <p:cNvPr id="3" name="Content Placeholder 2">
            <a:extLst>
              <a:ext uri="{FF2B5EF4-FFF2-40B4-BE49-F238E27FC236}">
                <a16:creationId xmlns:a16="http://schemas.microsoft.com/office/drawing/2014/main" id="{F4291645-438D-4518-9AD9-FA3679037F37}"/>
              </a:ext>
            </a:extLst>
          </p:cNvPr>
          <p:cNvSpPr>
            <a:spLocks noGrp="1"/>
          </p:cNvSpPr>
          <p:nvPr>
            <p:ph idx="1"/>
          </p:nvPr>
        </p:nvSpPr>
        <p:spPr>
          <a:xfrm>
            <a:off x="1054919" y="1688284"/>
            <a:ext cx="9872871" cy="3143775"/>
          </a:xfrm>
        </p:spPr>
        <p:txBody>
          <a:bodyPr>
            <a:normAutofit/>
          </a:bodyPr>
          <a:lstStyle/>
          <a:p>
            <a:pPr marL="45720" indent="0">
              <a:buNone/>
            </a:pPr>
            <a:r>
              <a:rPr lang="en-US" sz="2400" dirty="0"/>
              <a:t>Step One is about diagnosing the problem – the context, background and symptoms of the issue. Once you have a clear grasp of what the problem is, you investigate the wider symptoms to discover the implications of the problem, who it affects, and how urgent/important it is to resolve the symptoms.</a:t>
            </a:r>
          </a:p>
          <a:p>
            <a:pPr marL="45720" indent="0">
              <a:buNone/>
            </a:pPr>
            <a:r>
              <a:rPr lang="en-US" sz="2400" dirty="0"/>
              <a:t>You should d</a:t>
            </a:r>
            <a:r>
              <a:rPr lang="en-US" dirty="0"/>
              <a:t>emonstrate the ability to construct a clear and insightful problem statement with evidence of all relevant contextual factors. </a:t>
            </a:r>
            <a:endParaRPr lang="en-US" sz="2400" dirty="0"/>
          </a:p>
        </p:txBody>
      </p:sp>
    </p:spTree>
    <p:extLst>
      <p:ext uri="{BB962C8B-B14F-4D97-AF65-F5344CB8AC3E}">
        <p14:creationId xmlns:p14="http://schemas.microsoft.com/office/powerpoint/2010/main" val="211672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674DD-38AE-4A7B-83F5-EBE35E859A13}"/>
              </a:ext>
            </a:extLst>
          </p:cNvPr>
          <p:cNvSpPr>
            <a:spLocks noGrp="1"/>
          </p:cNvSpPr>
          <p:nvPr>
            <p:ph type="title"/>
          </p:nvPr>
        </p:nvSpPr>
        <p:spPr/>
        <p:txBody>
          <a:bodyPr/>
          <a:lstStyle/>
          <a:p>
            <a:r>
              <a:rPr lang="en-US"/>
              <a:t>Step Two: Determine the Root Cause(s) of the Problem</a:t>
            </a:r>
          </a:p>
        </p:txBody>
      </p:sp>
      <p:sp>
        <p:nvSpPr>
          <p:cNvPr id="3" name="Content Placeholder 2">
            <a:extLst>
              <a:ext uri="{FF2B5EF4-FFF2-40B4-BE49-F238E27FC236}">
                <a16:creationId xmlns:a16="http://schemas.microsoft.com/office/drawing/2014/main" id="{6EC5171A-9A8C-47B6-B0A2-BB041E592BB7}"/>
              </a:ext>
            </a:extLst>
          </p:cNvPr>
          <p:cNvSpPr>
            <a:spLocks noGrp="1"/>
          </p:cNvSpPr>
          <p:nvPr>
            <p:ph idx="1"/>
          </p:nvPr>
        </p:nvSpPr>
        <p:spPr>
          <a:xfrm>
            <a:off x="1143000" y="2057401"/>
            <a:ext cx="9872871" cy="4402122"/>
          </a:xfrm>
        </p:spPr>
        <p:txBody>
          <a:bodyPr>
            <a:normAutofit/>
          </a:bodyPr>
          <a:lstStyle/>
          <a:p>
            <a:r>
              <a:rPr lang="en-US" sz="1800" dirty="0"/>
              <a:t>Once the problem is defined, you begins to explore what has caused the problem. In this step, you may either simply brainstorm on paper or use tools such as the below chart:</a:t>
            </a:r>
          </a:p>
          <a:p>
            <a:pPr marL="45720" indent="0">
              <a:buNone/>
            </a:pPr>
            <a:endParaRPr lang="en-US" sz="1800" dirty="0"/>
          </a:p>
          <a:p>
            <a:pPr marL="45720" indent="0">
              <a:buNone/>
            </a:pPr>
            <a:endParaRPr lang="en-US" sz="1800" dirty="0"/>
          </a:p>
          <a:p>
            <a:pPr marL="45720" indent="0">
              <a:buNone/>
            </a:pPr>
            <a:endParaRPr lang="en-US" sz="1800" dirty="0"/>
          </a:p>
          <a:p>
            <a:endParaRPr lang="en-US" sz="1800" dirty="0"/>
          </a:p>
          <a:p>
            <a:endParaRPr lang="en-US" sz="1800"/>
          </a:p>
          <a:p>
            <a:endParaRPr lang="en-US" sz="1800" dirty="0"/>
          </a:p>
          <a:p>
            <a:pPr marL="45720" indent="0">
              <a:buNone/>
            </a:pPr>
            <a:r>
              <a:rPr lang="en-US" sz="2400" dirty="0"/>
              <a:t>To demonstrate understanding of this, you will need to identify multiple approaches for solving the problem that apply within a specific context. </a:t>
            </a:r>
          </a:p>
        </p:txBody>
      </p:sp>
      <p:pic>
        <p:nvPicPr>
          <p:cNvPr id="3074" name="Picture 2" descr="http://www.free-management-ebooks.com/news/wp-content/uploads/2016/12/ss4.png">
            <a:extLst>
              <a:ext uri="{FF2B5EF4-FFF2-40B4-BE49-F238E27FC236}">
                <a16:creationId xmlns:a16="http://schemas.microsoft.com/office/drawing/2014/main" id="{97648323-E2E6-498A-B3DE-1DF4979B55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0517" y="2859090"/>
            <a:ext cx="4367767" cy="2178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36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E9D30-4617-4B50-BE4D-7F9FC7FDEB4A}"/>
              </a:ext>
            </a:extLst>
          </p:cNvPr>
          <p:cNvSpPr>
            <a:spLocks noGrp="1"/>
          </p:cNvSpPr>
          <p:nvPr>
            <p:ph type="title"/>
          </p:nvPr>
        </p:nvSpPr>
        <p:spPr/>
        <p:txBody>
          <a:bodyPr/>
          <a:lstStyle/>
          <a:p>
            <a:r>
              <a:rPr lang="en-US" dirty="0"/>
              <a:t>Step Three: Develop Alternative Solutions</a:t>
            </a:r>
          </a:p>
        </p:txBody>
      </p:sp>
      <p:sp>
        <p:nvSpPr>
          <p:cNvPr id="3" name="Content Placeholder 2">
            <a:extLst>
              <a:ext uri="{FF2B5EF4-FFF2-40B4-BE49-F238E27FC236}">
                <a16:creationId xmlns:a16="http://schemas.microsoft.com/office/drawing/2014/main" id="{01F81FBA-2B55-4D97-8C33-4E90622EF112}"/>
              </a:ext>
            </a:extLst>
          </p:cNvPr>
          <p:cNvSpPr>
            <a:spLocks noGrp="1"/>
          </p:cNvSpPr>
          <p:nvPr>
            <p:ph idx="1"/>
          </p:nvPr>
        </p:nvSpPr>
        <p:spPr>
          <a:xfrm>
            <a:off x="1176129" y="1679895"/>
            <a:ext cx="9872871" cy="2137095"/>
          </a:xfrm>
        </p:spPr>
        <p:txBody>
          <a:bodyPr>
            <a:normAutofit fontScale="92500" lnSpcReduction="10000"/>
          </a:bodyPr>
          <a:lstStyle/>
          <a:p>
            <a:r>
              <a:rPr lang="en-US" sz="2400" dirty="0"/>
              <a:t>Analytical, creative problem solving is about creating a variety of solutions, not just one. Often the most obvious answer is not the most effective solution to the problem. To develop solutions, you will want to focus on:</a:t>
            </a:r>
          </a:p>
          <a:p>
            <a:pPr lvl="1"/>
            <a:r>
              <a:rPr lang="en-US" sz="2400" dirty="0"/>
              <a:t>Proposing one or more solutions/hypotheses that indicates a deep comprehension of the problem. Solution/hypotheses are sensitive to contextual factors as well as all of the following: ethical, logical, and cultural dimensions of the problem.</a:t>
            </a:r>
          </a:p>
        </p:txBody>
      </p:sp>
      <p:pic>
        <p:nvPicPr>
          <p:cNvPr id="4098" name="Picture 2" descr="http://www.free-management-ebooks.com/news/wp-content/uploads/2016/12/ss5.png">
            <a:extLst>
              <a:ext uri="{FF2B5EF4-FFF2-40B4-BE49-F238E27FC236}">
                <a16:creationId xmlns:a16="http://schemas.microsoft.com/office/drawing/2014/main" id="{D15AEFCD-BC5E-4EC3-B7C1-681D80C241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0377" y="4420522"/>
            <a:ext cx="4173906" cy="191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80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8E7DA-5E0D-43D9-9AA0-EB66DFF352FE}"/>
              </a:ext>
            </a:extLst>
          </p:cNvPr>
          <p:cNvSpPr>
            <a:spLocks noGrp="1"/>
          </p:cNvSpPr>
          <p:nvPr>
            <p:ph type="title"/>
          </p:nvPr>
        </p:nvSpPr>
        <p:spPr/>
        <p:txBody>
          <a:bodyPr/>
          <a:lstStyle/>
          <a:p>
            <a:r>
              <a:rPr lang="en-US" dirty="0"/>
              <a:t>Step Four: Select a Solution</a:t>
            </a:r>
          </a:p>
        </p:txBody>
      </p:sp>
      <p:sp>
        <p:nvSpPr>
          <p:cNvPr id="3" name="Content Placeholder 2">
            <a:extLst>
              <a:ext uri="{FF2B5EF4-FFF2-40B4-BE49-F238E27FC236}">
                <a16:creationId xmlns:a16="http://schemas.microsoft.com/office/drawing/2014/main" id="{DDBA7710-072F-488F-A03E-80AA8DE11A29}"/>
              </a:ext>
            </a:extLst>
          </p:cNvPr>
          <p:cNvSpPr>
            <a:spLocks noGrp="1"/>
          </p:cNvSpPr>
          <p:nvPr>
            <p:ph idx="1"/>
          </p:nvPr>
        </p:nvSpPr>
        <p:spPr>
          <a:xfrm>
            <a:off x="1143000" y="2057401"/>
            <a:ext cx="9872871" cy="1371600"/>
          </a:xfrm>
        </p:spPr>
        <p:txBody>
          <a:bodyPr>
            <a:noAutofit/>
          </a:bodyPr>
          <a:lstStyle/>
          <a:p>
            <a:r>
              <a:rPr lang="en-US" sz="2400" dirty="0"/>
              <a:t>In the fourth step, you provide</a:t>
            </a:r>
            <a:r>
              <a:rPr lang="en-US" sz="2400" kern="150" dirty="0">
                <a:latin typeface="Garamond" panose="02020404030301010803" pitchFamily="18" charset="0"/>
                <a:ea typeface="Tahoma" panose="020B0604030504040204" pitchFamily="34" charset="0"/>
                <a:cs typeface="Tahoma" panose="020B0604030504040204" pitchFamily="34" charset="0"/>
              </a:rPr>
              <a:t> </a:t>
            </a:r>
            <a:r>
              <a:rPr lang="en-US" sz="2400" kern="150" dirty="0">
                <a:ea typeface="Tahoma" panose="020B0604030504040204" pitchFamily="34" charset="0"/>
                <a:cs typeface="Tahoma" panose="020B0604030504040204" pitchFamily="34" charset="0"/>
              </a:rPr>
              <a:t>evaluation of solutions that is deep and elegant (for example, contains thorough and insightful explanation) and includes, deeply and thoroughly, all of the following: considers history of problem, reviews logic/reasoning, examines feasibility of solution, and weighs impacts of solution.</a:t>
            </a:r>
          </a:p>
        </p:txBody>
      </p:sp>
      <p:pic>
        <p:nvPicPr>
          <p:cNvPr id="5122" name="Picture 2" descr="http://www.free-management-ebooks.com/news/wp-content/uploads/2016/12/ss6.png">
            <a:extLst>
              <a:ext uri="{FF2B5EF4-FFF2-40B4-BE49-F238E27FC236}">
                <a16:creationId xmlns:a16="http://schemas.microsoft.com/office/drawing/2014/main" id="{0DA43A81-B1BB-4DB3-9C46-7624C947E9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56966" y="3783435"/>
            <a:ext cx="4577956" cy="2627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387858"/>
      </p:ext>
    </p:extLst>
  </p:cSld>
  <p:clrMapOvr>
    <a:masterClrMapping/>
  </p:clrMapOvr>
</p:sld>
</file>

<file path=ppt/theme/theme1.xml><?xml version="1.0" encoding="utf-8"?>
<a:theme xmlns:a="http://schemas.openxmlformats.org/drawingml/2006/main" name="Basis">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TF55885775_Student does teacher does_v2.potx" id="{618315E5-C348-40CF-AD40-05C2F7C13378}" vid="{0C991BBE-F1C3-4926-9687-DBEAAE8C92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f7728c4a-6658-478f-b0db-ef5054ce578d" xsi:nil="true"/>
    <_activity xmlns="f7728c4a-6658-478f-b0db-ef5054ce578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D73DE6DABAD94EB2D990BAE5BAF783" ma:contentTypeVersion="12" ma:contentTypeDescription="Create a new document." ma:contentTypeScope="" ma:versionID="628b751d8f5cb3012949fa6198264222">
  <xsd:schema xmlns:xsd="http://www.w3.org/2001/XMLSchema" xmlns:xs="http://www.w3.org/2001/XMLSchema" xmlns:p="http://schemas.microsoft.com/office/2006/metadata/properties" xmlns:ns3="f7728c4a-6658-478f-b0db-ef5054ce578d" targetNamespace="http://schemas.microsoft.com/office/2006/metadata/properties" ma:root="true" ma:fieldsID="f02156d689830b3501a045b2aa0e9e08" ns3:_="">
    <xsd:import namespace="f7728c4a-6658-478f-b0db-ef5054ce578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728c4a-6658-478f-b0db-ef5054ce57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19"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6CA70E-ED75-4FF0-A862-8EF12B737755}">
  <ds:schemaRefs>
    <ds:schemaRef ds:uri="http://purl.org/dc/terms/"/>
    <ds:schemaRef ds:uri="http://schemas.openxmlformats.org/package/2006/metadata/core-properties"/>
    <ds:schemaRef ds:uri="f7728c4a-6658-478f-b0db-ef5054ce578d"/>
    <ds:schemaRef ds:uri="http://www.w3.org/XML/1998/namespace"/>
    <ds:schemaRef ds:uri="http://purl.org/dc/dcmitype/"/>
    <ds:schemaRef ds:uri="http://schemas.microsoft.com/office/2006/documentManagement/types"/>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AEB0CF14-8D0A-47CD-95A1-EF472AD79D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728c4a-6658-478f-b0db-ef5054ce57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F1ABED-93B7-45AC-A513-2CB1FF159A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1026</Words>
  <Application>Microsoft Office PowerPoint</Application>
  <PresentationFormat>Widescreen</PresentationFormat>
  <Paragraphs>66</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Corbel</vt:lpstr>
      <vt:lpstr>Garamond</vt:lpstr>
      <vt:lpstr>Rockwell</vt:lpstr>
      <vt:lpstr>Tahoma</vt:lpstr>
      <vt:lpstr>Basis</vt:lpstr>
      <vt:lpstr>Problem Solving: An overview</vt:lpstr>
      <vt:lpstr>Tying it all together</vt:lpstr>
      <vt:lpstr>What is being asked of you?</vt:lpstr>
      <vt:lpstr>What is problem solving?</vt:lpstr>
      <vt:lpstr>Problem Solving: Introduction</vt:lpstr>
      <vt:lpstr>Step One: Define the Problem</vt:lpstr>
      <vt:lpstr>Step Two: Determine the Root Cause(s) of the Problem</vt:lpstr>
      <vt:lpstr>Step Three: Develop Alternative Solutions</vt:lpstr>
      <vt:lpstr>Step Four: Select a Solution</vt:lpstr>
      <vt:lpstr>Step Five: Implement the Solution </vt:lpstr>
      <vt:lpstr>Step Six: Evaluate the Outcome</vt:lpstr>
      <vt:lpstr>Six Steps: Summary</vt:lpstr>
      <vt:lpstr>What’s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2020-04-19T20:18:59Z</dcterms:created>
  <dcterms:modified xsi:type="dcterms:W3CDTF">2023-08-22T14:18:35Z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0x01010043D73DE6DABAD94EB2D990BAE5BAF783</vt:lpwstr>
  </property>
</Properties>
</file>